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512" r:id="rId3"/>
    <p:sldId id="430" r:id="rId4"/>
    <p:sldId id="461" r:id="rId5"/>
    <p:sldId id="454" r:id="rId6"/>
    <p:sldId id="455" r:id="rId7"/>
    <p:sldId id="477" r:id="rId8"/>
    <p:sldId id="464" r:id="rId9"/>
    <p:sldId id="465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8" r:id="rId21"/>
    <p:sldId id="479" r:id="rId22"/>
    <p:sldId id="480" r:id="rId23"/>
    <p:sldId id="481" r:id="rId24"/>
    <p:sldId id="482" r:id="rId25"/>
    <p:sldId id="483" r:id="rId26"/>
    <p:sldId id="484" r:id="rId27"/>
    <p:sldId id="485" r:id="rId28"/>
    <p:sldId id="486" r:id="rId29"/>
    <p:sldId id="487" r:id="rId30"/>
    <p:sldId id="488" r:id="rId31"/>
    <p:sldId id="489" r:id="rId32"/>
    <p:sldId id="490" r:id="rId33"/>
    <p:sldId id="491" r:id="rId34"/>
    <p:sldId id="492" r:id="rId35"/>
    <p:sldId id="493" r:id="rId36"/>
    <p:sldId id="500" r:id="rId37"/>
    <p:sldId id="510" r:id="rId38"/>
    <p:sldId id="501" r:id="rId39"/>
    <p:sldId id="502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458" r:id="rId48"/>
    <p:sldId id="495" r:id="rId49"/>
    <p:sldId id="459" r:id="rId50"/>
    <p:sldId id="460" r:id="rId51"/>
    <p:sldId id="431" r:id="rId52"/>
    <p:sldId id="494" r:id="rId53"/>
    <p:sldId id="496" r:id="rId54"/>
    <p:sldId id="497" r:id="rId55"/>
    <p:sldId id="498" r:id="rId56"/>
    <p:sldId id="499" r:id="rId57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ang" initials="ls" lastIdx="1" clrIdx="0">
    <p:extLst>
      <p:ext uri="{19B8F6BF-5375-455C-9EA6-DF929625EA0E}">
        <p15:presenceInfo xmlns:p15="http://schemas.microsoft.com/office/powerpoint/2012/main" userId="bfe013597bb8a1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FF"/>
    <a:srgbClr val="C00000"/>
    <a:srgbClr val="8C0029"/>
    <a:srgbClr val="D4A1B0"/>
    <a:srgbClr val="E9CFD7"/>
    <a:srgbClr val="E2B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80679" autoAdjust="0"/>
  </p:normalViewPr>
  <p:slideViewPr>
    <p:cSldViewPr snapToGrid="0">
      <p:cViewPr varScale="1">
        <p:scale>
          <a:sx n="47" d="100"/>
          <a:sy n="47" d="100"/>
        </p:scale>
        <p:origin x="2256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47" d="100"/>
          <a:sy n="47" d="100"/>
        </p:scale>
        <p:origin x="280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8DD8EA4-DF03-4624-BEB5-BCFFDBCFE6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E42DE0-DFC7-4116-A92E-1AE9F41B5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5FD22-9113-48F1-B88C-AABD1F8624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421E2D-F380-4A45-AF6A-C4E8ACED21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0D5020-5EC8-442A-9F7D-1D6AB7CFCE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3626C-FF61-4C41-ABA7-645CAF50A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358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4525D-D74F-4867-9A72-FE275525BC6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E6F141-E6FC-435A-903E-2F4ACB163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4A5BE-4CB9-42EC-ACFC-9466E7A0B2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717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25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04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001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16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313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2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796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36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66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8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47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80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29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49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43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2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57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876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0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10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5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608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22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994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65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28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43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634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36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56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410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74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57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032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98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60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808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5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80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18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34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3932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5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34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594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48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261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260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08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830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54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57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2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6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4A5BE-4CB9-42EC-ACFC-9466E7A0B2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1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22338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 cap="sm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9A41E-5DE6-478B-822C-F33C4BEDAC88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구름 7"/>
          <p:cNvSpPr/>
          <p:nvPr userDrawn="1"/>
        </p:nvSpPr>
        <p:spPr>
          <a:xfrm flipV="1">
            <a:off x="772283" y="3477879"/>
            <a:ext cx="7615476" cy="111698"/>
          </a:xfrm>
          <a:prstGeom prst="cloud">
            <a:avLst/>
          </a:prstGeom>
          <a:gradFill flip="none" rotWithShape="1">
            <a:gsLst>
              <a:gs pos="100000">
                <a:srgbClr val="8C0029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F007-7971-4E5B-B644-DFF7C486C29C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9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9BDC-F8C3-4874-8D4D-271A5B880931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3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23831"/>
            <a:ext cx="8297402" cy="606089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8C002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1917" y="858257"/>
            <a:ext cx="8540166" cy="5621923"/>
          </a:xfrm>
        </p:spPr>
        <p:txBody>
          <a:bodyPr>
            <a:normAutofit/>
          </a:bodyPr>
          <a:lstStyle>
            <a:lvl1pPr marL="266700" indent="-266700">
              <a:buSzPct val="100000"/>
              <a:buFont typeface="Times New Roman" panose="02020603050405020304" pitchFamily="18" charset="0"/>
              <a:buChar char="►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8625" y="6480180"/>
            <a:ext cx="2057400" cy="365125"/>
          </a:xfrm>
        </p:spPr>
        <p:txBody>
          <a:bodyPr anchor="b"/>
          <a:lstStyle/>
          <a:p>
            <a:fld id="{B4A38A7B-7E2D-4145-9826-3AF1386CA65B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80180"/>
            <a:ext cx="3086100" cy="365125"/>
          </a:xfrm>
        </p:spPr>
        <p:txBody>
          <a:bodyPr anchor="b"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77025" y="6480180"/>
            <a:ext cx="2057400" cy="365125"/>
          </a:xfrm>
        </p:spPr>
        <p:txBody>
          <a:bodyPr anchor="b"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97016"/>
            <a:ext cx="7886700" cy="1078182"/>
          </a:xfrm>
        </p:spPr>
        <p:txBody>
          <a:bodyPr anchor="ctr">
            <a:normAutofit/>
          </a:bodyPr>
          <a:lstStyle>
            <a:lvl1pPr algn="ctr">
              <a:defRPr sz="3600" cap="sm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450D-0FBA-4506-B157-1AF13EBC94A8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구름 6"/>
          <p:cNvSpPr/>
          <p:nvPr userDrawn="1"/>
        </p:nvSpPr>
        <p:spPr>
          <a:xfrm flipV="1">
            <a:off x="759500" y="3696850"/>
            <a:ext cx="7615476" cy="111698"/>
          </a:xfrm>
          <a:prstGeom prst="cloud">
            <a:avLst/>
          </a:prstGeom>
          <a:gradFill flip="none" rotWithShape="1">
            <a:gsLst>
              <a:gs pos="100000">
                <a:srgbClr val="8C0029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8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76C1-2341-4AC4-8904-52D6DF56B3AB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23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1C8A-1F4A-4140-ACAF-0D0CB115F6FF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5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C37F-666C-45E0-A9F5-FFCC246ECA75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0509-D095-4E27-A01A-68EF304A14F3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78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A11-CD83-4C5F-93BF-B322CB49F906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9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449C-9923-46A5-8EC2-E6882812134D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7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0885E6-9D6F-4716-93B7-5D7D21763FAC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AFD9478-484C-4581-8F18-B36B11B4A2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19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Clr>
          <a:srgbClr val="8C0029"/>
        </a:buClr>
        <a:buSzPct val="90000"/>
        <a:buFont typeface="맑은 고딕" panose="020B0503020000020004" pitchFamily="50" charset="-127"/>
        <a:buChar char="▶"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C002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C0029"/>
        </a:buClr>
        <a:buFont typeface="Calibri" panose="020F050202020403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3pPr>
      <a:lvl4pPr marL="1714500" indent="-342900" algn="l" defTabSz="914400" rtl="0" eaLnBrk="1" latinLnBrk="1" hangingPunct="1">
        <a:lnSpc>
          <a:spcPct val="90000"/>
        </a:lnSpc>
        <a:spcBef>
          <a:spcPts val="500"/>
        </a:spcBef>
        <a:buClr>
          <a:srgbClr val="8C0029"/>
        </a:buClr>
        <a:buFont typeface="Wingdings" panose="05000000000000000000" pitchFamily="2" charset="2"/>
        <a:buChar char="ü"/>
        <a:defRPr sz="1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C0029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://fpgasoftware.intel.com/13.0sp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6.jpe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52005" y="4031424"/>
            <a:ext cx="9115428" cy="2427287"/>
          </a:xfrm>
        </p:spPr>
        <p:txBody>
          <a:bodyPr>
            <a:no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2018. 09. 13</a:t>
            </a:r>
          </a:p>
          <a:p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고려대학교 전기전자공학부 </a:t>
            </a:r>
            <a:r>
              <a:rPr lang="ko-KR" altLang="en-US" dirty="0"/>
              <a:t>   </a:t>
            </a:r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09" y="76200"/>
            <a:ext cx="888414" cy="1037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87087" y="2826576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디지털 시스템 실험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주차 </a:t>
            </a:r>
          </a:p>
        </p:txBody>
      </p:sp>
    </p:spTree>
    <p:extLst>
      <p:ext uri="{BB962C8B-B14F-4D97-AF65-F5344CB8AC3E}">
        <p14:creationId xmlns:p14="http://schemas.microsoft.com/office/powerpoint/2010/main" val="219599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7ADE1-4DF3-4068-A2A5-BF805F78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의 제어판의 하드웨어 및 소리를 선택</a:t>
            </a:r>
            <a:r>
              <a:rPr lang="en-US" altLang="ko-KR" dirty="0"/>
              <a:t>, </a:t>
            </a:r>
            <a:r>
              <a:rPr lang="ko-KR" altLang="en-US" dirty="0"/>
              <a:t>장치관리자를 선택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F512F0-6370-4193-8440-51F43B63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2234"/>
            <a:ext cx="4821382" cy="38962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1D14DA-A2FE-4470-B3D3-4816B491B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614" y="2845306"/>
            <a:ext cx="4186238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0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7ADE1-4DF3-4068-A2A5-BF805F78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장치 관리자에서 다음 그림과 같이 기타 장치에 느낌표로 </a:t>
            </a:r>
            <a:r>
              <a:rPr lang="en-US" altLang="ko-KR" dirty="0"/>
              <a:t>USB-Blaster</a:t>
            </a:r>
            <a:r>
              <a:rPr lang="ko-KR" altLang="en-US" dirty="0"/>
              <a:t>가 있는 것을 볼 수 있는데</a:t>
            </a:r>
            <a:r>
              <a:rPr lang="en-US" altLang="ko-KR" dirty="0"/>
              <a:t>, </a:t>
            </a:r>
            <a:r>
              <a:rPr lang="ko-KR" altLang="en-US" dirty="0"/>
              <a:t>이렇게 나오는 이유는 드라이버가 설치되지 않음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9ED60-422E-4E5D-B2D4-00A79964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92" y="2073117"/>
            <a:ext cx="5857875" cy="459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5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7ADE1-4DF3-4068-A2A5-BF805F78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USB-Blaster</a:t>
            </a:r>
            <a:r>
              <a:rPr lang="ko-KR" altLang="en-US" dirty="0"/>
              <a:t>의 부분을 마우스의 오른쪽 버튼으로 클릭하여 드라이버 소프트웨어 업데이트 선택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69718E-B354-4AD1-AB28-A73B89E6B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8" y="1692572"/>
            <a:ext cx="6358804" cy="48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3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7ADE1-4DF3-4068-A2A5-BF805F78D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682" y="858257"/>
            <a:ext cx="8540166" cy="5621923"/>
          </a:xfrm>
        </p:spPr>
        <p:txBody>
          <a:bodyPr/>
          <a:lstStyle/>
          <a:p>
            <a:r>
              <a:rPr lang="ko-KR" altLang="en-US" dirty="0"/>
              <a:t>다음 그림의 순서대로 디바이스 드라이버를 선택하여 드라이버 소프트웨어를 설치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829ECB-3BD1-4108-870C-51200E324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18" y="1779868"/>
            <a:ext cx="7304809" cy="46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42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1F5788-06A5-44F2-AB0E-98B03192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38" y="1382064"/>
            <a:ext cx="6774873" cy="46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E1000D-E060-46C8-B414-52665BE25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369" y="995426"/>
            <a:ext cx="4800363" cy="566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7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DE5EF-4DEB-48E0-9D06-E0A34FB3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995" y="836819"/>
            <a:ext cx="5354269" cy="58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279CC2F-C573-4D45-8C9A-F7B3BCC84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682" y="858257"/>
            <a:ext cx="8540166" cy="562192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설치가 끝나면 다음 그림과 같이 장치 관리자의 범용 직렬 버스 컨트롤러 위치에 </a:t>
            </a:r>
            <a:r>
              <a:rPr lang="en-US" altLang="ko-KR" dirty="0"/>
              <a:t>Altera USB-Blaster</a:t>
            </a:r>
            <a:r>
              <a:rPr lang="ko-KR" altLang="en-US" dirty="0"/>
              <a:t>가 설치 확인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8FFCFE-9058-4F94-B2B1-05C08E291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34" y="1767136"/>
            <a:ext cx="6418266" cy="47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279CC2F-C573-4D45-8C9A-F7B3BCC84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682" y="858257"/>
            <a:ext cx="8540166" cy="562192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HBE-Combo II-DLD </a:t>
            </a:r>
            <a:r>
              <a:rPr lang="ko-KR" altLang="en-US" dirty="0"/>
              <a:t>보드의 </a:t>
            </a:r>
            <a:r>
              <a:rPr lang="en-US" altLang="ko-KR" dirty="0"/>
              <a:t>Altera </a:t>
            </a:r>
            <a:r>
              <a:rPr lang="ko-KR" altLang="en-US" dirty="0"/>
              <a:t>모듈의 </a:t>
            </a:r>
            <a:r>
              <a:rPr lang="en-US" altLang="ko-KR" dirty="0"/>
              <a:t>JTAG </a:t>
            </a:r>
            <a:r>
              <a:rPr lang="ko-KR" altLang="en-US" dirty="0"/>
              <a:t>포트에 </a:t>
            </a:r>
            <a:r>
              <a:rPr lang="en-US" altLang="ko-KR" dirty="0"/>
              <a:t>USB Blaster</a:t>
            </a:r>
            <a:r>
              <a:rPr lang="ko-KR" altLang="en-US" dirty="0"/>
              <a:t>의 케이블을 연결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AF1011-74AC-4044-A87D-B3E217144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4" y="1613575"/>
            <a:ext cx="6149686" cy="51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9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A1702DCE-B4AA-4C92-9654-CF098E66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682" y="858257"/>
            <a:ext cx="8540166" cy="562192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HBE-Combo II-DLD </a:t>
            </a:r>
            <a:r>
              <a:rPr lang="ko-KR" altLang="en-US" dirty="0"/>
              <a:t>보드에 </a:t>
            </a:r>
            <a:r>
              <a:rPr lang="en-US" altLang="ko-KR" dirty="0"/>
              <a:t>220v AC </a:t>
            </a:r>
            <a:r>
              <a:rPr lang="ko-KR" altLang="en-US" dirty="0"/>
              <a:t>전원 연결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보드에 전원을 공급하면 기본적으로 설정된 </a:t>
            </a:r>
            <a:r>
              <a:rPr lang="en-US" altLang="ko-KR" dirty="0"/>
              <a:t>Demo </a:t>
            </a:r>
            <a:r>
              <a:rPr lang="ko-KR" altLang="en-US" dirty="0"/>
              <a:t>프로그램이 동작 </a:t>
            </a:r>
            <a:r>
              <a:rPr lang="en-US" altLang="ko-KR" dirty="0"/>
              <a:t>( configuration Rom</a:t>
            </a:r>
            <a:r>
              <a:rPr lang="ko-KR" altLang="en-US" dirty="0"/>
              <a:t>을 수정하면 동장 안함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0ACF61-86B3-48B6-B255-63432A017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585" y="2199521"/>
            <a:ext cx="3775797" cy="42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62772" y="6352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조 편성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CB9FF1-1D12-4E38-AC84-E133EA4C2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7" y="1099795"/>
            <a:ext cx="8229600" cy="48965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나상철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강성윤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송준현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신현섭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박건우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김준형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박종덕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이선호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이태백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김기훈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황윤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김국주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6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정호민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안호균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이승희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7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김용국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김현수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김가빈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변성철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이기필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최익현 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29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프로그램 실행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A82E7B-F2E1-433C-A228-871D9AAD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86" y="1336065"/>
            <a:ext cx="33528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55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프로그램 실행 </a:t>
            </a:r>
          </a:p>
        </p:txBody>
      </p:sp>
      <p:pic>
        <p:nvPicPr>
          <p:cNvPr id="7" name="Picture 2" descr="C:\Users\SuperCom\AppData\Local\Temp\SNAGHTML732157.PNG">
            <a:extLst>
              <a:ext uri="{FF2B5EF4-FFF2-40B4-BE49-F238E27FC236}">
                <a16:creationId xmlns:a16="http://schemas.microsoft.com/office/drawing/2014/main" id="{D2A1216C-C461-4466-B34F-B35E6F841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55" y="2701492"/>
            <a:ext cx="44291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F923332-66A5-46FB-B680-806A9607959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3543" y="1336065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프로그램을 처음 실행 할 때</a:t>
            </a:r>
            <a:r>
              <a:rPr lang="en-US" altLang="ko-KR" dirty="0"/>
              <a:t>, “Run to </a:t>
            </a:r>
            <a:r>
              <a:rPr lang="en-US" altLang="ko-KR" dirty="0" err="1"/>
              <a:t>Quartus</a:t>
            </a:r>
            <a:r>
              <a:rPr lang="en-US" altLang="ko-KR" dirty="0"/>
              <a:t> II software </a:t>
            </a:r>
            <a:r>
              <a:rPr lang="ko-KR" altLang="en-US" dirty="0"/>
              <a:t>선택</a:t>
            </a:r>
            <a:r>
              <a:rPr lang="en-US" altLang="ko-KR" dirty="0"/>
              <a:t>”</a:t>
            </a:r>
          </a:p>
          <a:p>
            <a:pPr>
              <a:defRPr/>
            </a:pPr>
            <a:r>
              <a:rPr lang="en-US" altLang="ko-KR" dirty="0"/>
              <a:t>License</a:t>
            </a:r>
            <a:r>
              <a:rPr lang="ko-KR" altLang="en-US" dirty="0"/>
              <a:t>는 자동으로 </a:t>
            </a:r>
            <a:r>
              <a:rPr lang="en-US" altLang="ko-KR" dirty="0"/>
              <a:t>Web Edition</a:t>
            </a:r>
            <a:r>
              <a:rPr lang="ko-KR" altLang="en-US" dirty="0"/>
              <a:t>으로 선택됨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27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프로그램 실행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5E089F-8468-4CF1-A740-BDC1EC15A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" y="792480"/>
            <a:ext cx="6887008" cy="55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82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Project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설정</a:t>
            </a:r>
          </a:p>
        </p:txBody>
      </p:sp>
      <p:pic>
        <p:nvPicPr>
          <p:cNvPr id="7" name="Picture 2" descr="C:\Users\ADMINI~1\AppData\Local\Temp\SNAGHTML132b698.PNG">
            <a:extLst>
              <a:ext uri="{FF2B5EF4-FFF2-40B4-BE49-F238E27FC236}">
                <a16:creationId xmlns:a16="http://schemas.microsoft.com/office/drawing/2014/main" id="{0CAEE268-C1DD-4F64-AFA4-8176CAD2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56" y="2066348"/>
            <a:ext cx="36576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2F825A61-BDCD-47C0-A6C4-30F6936539D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0555" y="1300025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File &gt; New Project Wizard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976244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Project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9871A8-881C-417A-A355-4DA351CC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Introduction</a:t>
            </a:r>
          </a:p>
          <a:p>
            <a:pPr lvl="1">
              <a:defRPr/>
            </a:pPr>
            <a:r>
              <a:rPr lang="en-US" altLang="ko-KR" dirty="0"/>
              <a:t>Next </a:t>
            </a:r>
            <a:r>
              <a:rPr lang="ko-KR" altLang="en-US" dirty="0"/>
              <a:t>버튼 선택</a:t>
            </a:r>
          </a:p>
          <a:p>
            <a:endParaRPr lang="ko-KR" altLang="en-US" b="1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522FC1AE-C418-409A-9954-18BD35AF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82" y="1848428"/>
            <a:ext cx="5695544" cy="441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641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Project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설정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C9AF4C4B-D992-45C1-895A-791461A14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596" y="2881510"/>
            <a:ext cx="4644858" cy="3598670"/>
          </a:xfrm>
          <a:prstGeom prst="rect">
            <a:avLst/>
          </a:prstGeom>
          <a:noFill/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88DD7F4C-D365-4221-BDE7-AFED314FA0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90945" y="1537855"/>
            <a:ext cx="7200900" cy="4525963"/>
          </a:xfrm>
        </p:spPr>
        <p:txBody>
          <a:bodyPr/>
          <a:lstStyle/>
          <a:p>
            <a:r>
              <a:rPr lang="ko-KR" altLang="en-US" dirty="0"/>
              <a:t>작업 폴더 및 </a:t>
            </a:r>
            <a:r>
              <a:rPr lang="en-US" altLang="ko-KR" dirty="0"/>
              <a:t>Top Project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ko-KR" altLang="en-US" dirty="0"/>
              <a:t>작업 폴더</a:t>
            </a:r>
            <a:endParaRPr lang="en-US" altLang="ko-KR" dirty="0"/>
          </a:p>
          <a:p>
            <a:pPr lvl="2"/>
            <a:r>
              <a:rPr lang="en-US" altLang="ko-KR" dirty="0"/>
              <a:t>C:\DS_2013\LAB01_INTRODUCTION\QUARTUS</a:t>
            </a:r>
          </a:p>
          <a:p>
            <a:pPr lvl="1"/>
            <a:r>
              <a:rPr lang="ko-KR" altLang="en-US" dirty="0"/>
              <a:t>프로젝트 이름</a:t>
            </a:r>
            <a:endParaRPr lang="en-US" altLang="ko-KR" dirty="0"/>
          </a:p>
          <a:p>
            <a:pPr lvl="2"/>
            <a:r>
              <a:rPr lang="en-US" altLang="ko-KR" dirty="0"/>
              <a:t>LAB01_INTRODUCTION</a:t>
            </a:r>
          </a:p>
          <a:p>
            <a:pPr lvl="1"/>
            <a:r>
              <a:rPr lang="en-US" altLang="ko-KR" dirty="0"/>
              <a:t>Top Design File</a:t>
            </a:r>
          </a:p>
          <a:p>
            <a:pPr lvl="2"/>
            <a:r>
              <a:rPr lang="en-US" altLang="ko-KR" dirty="0"/>
              <a:t>LAB01_INTRODUCTION</a:t>
            </a:r>
          </a:p>
          <a:p>
            <a:r>
              <a:rPr lang="en-US" altLang="ko-KR" dirty="0"/>
              <a:t>Next </a:t>
            </a:r>
            <a:r>
              <a:rPr lang="ko-KR" altLang="en-US" dirty="0"/>
              <a:t>버튼 선택</a:t>
            </a:r>
          </a:p>
        </p:txBody>
      </p:sp>
    </p:spTree>
    <p:extLst>
      <p:ext uri="{BB962C8B-B14F-4D97-AF65-F5344CB8AC3E}">
        <p14:creationId xmlns:p14="http://schemas.microsoft.com/office/powerpoint/2010/main" val="3743308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Project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설정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C076723-1DB6-448A-9B88-05E224E0A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7591" y="1761339"/>
            <a:ext cx="4650880" cy="3603336"/>
          </a:xfrm>
          <a:prstGeom prst="rect">
            <a:avLst/>
          </a:prstGeom>
          <a:noFill/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05E9BB4C-DEE9-421F-BF07-43B580CD1A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38991" y="1336065"/>
            <a:ext cx="4038600" cy="4525963"/>
          </a:xfrm>
        </p:spPr>
        <p:txBody>
          <a:bodyPr/>
          <a:lstStyle/>
          <a:p>
            <a:r>
              <a:rPr lang="en-US" altLang="ko-KR" dirty="0"/>
              <a:t>Add Files</a:t>
            </a:r>
          </a:p>
          <a:p>
            <a:endParaRPr lang="en-US" altLang="ko-KR" dirty="0"/>
          </a:p>
          <a:p>
            <a:r>
              <a:rPr lang="ko-KR" altLang="en-US" dirty="0"/>
              <a:t>프로젝트에 포함할 파일이 없기 때문에 </a:t>
            </a:r>
            <a:r>
              <a:rPr lang="en-US" altLang="ko-KR" dirty="0"/>
              <a:t>Next </a:t>
            </a:r>
            <a:r>
              <a:rPr lang="ko-KR" altLang="en-US" dirty="0"/>
              <a:t>버튼 선택</a:t>
            </a:r>
          </a:p>
        </p:txBody>
      </p:sp>
    </p:spTree>
    <p:extLst>
      <p:ext uri="{BB962C8B-B14F-4D97-AF65-F5344CB8AC3E}">
        <p14:creationId xmlns:p14="http://schemas.microsoft.com/office/powerpoint/2010/main" val="316132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Project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설정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F0DD20C-072F-4AA3-8882-EB668388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7591" y="1894580"/>
            <a:ext cx="4725578" cy="3661209"/>
          </a:xfrm>
          <a:prstGeom prst="rect">
            <a:avLst/>
          </a:prstGeom>
          <a:noFill/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928F31EC-6700-4192-A55F-105C8096D00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100000"/>
              <a:buFont typeface="Times New Roman" panose="02020603050405020304" pitchFamily="18" charset="0"/>
              <a:buChar char="►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Device </a:t>
            </a:r>
            <a:r>
              <a:rPr lang="ko-KR" altLang="en-US"/>
              <a:t>설정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Family : Cyclone IV E</a:t>
            </a:r>
          </a:p>
          <a:p>
            <a:pPr lvl="1"/>
            <a:r>
              <a:rPr lang="en-US" altLang="ko-KR"/>
              <a:t>Device : EP4CE30F23C8</a:t>
            </a:r>
          </a:p>
          <a:p>
            <a:pPr lvl="1"/>
            <a:endParaRPr lang="en-US" altLang="ko-KR"/>
          </a:p>
          <a:p>
            <a:r>
              <a:rPr lang="en-US" altLang="ko-KR" sz="2300"/>
              <a:t>Next </a:t>
            </a:r>
            <a:r>
              <a:rPr lang="ko-KR" altLang="en-US" sz="2300"/>
              <a:t>버튼 선택</a:t>
            </a:r>
            <a:endParaRPr lang="en-US" altLang="ko-KR" sz="2300"/>
          </a:p>
          <a:p>
            <a:endParaRPr lang="en-US" altLang="ko-KR" sz="230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0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Project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928F31EC-6700-4192-A55F-105C8096D007}"/>
              </a:ext>
            </a:extLst>
          </p:cNvPr>
          <p:cNvSpPr txBox="1">
            <a:spLocks/>
          </p:cNvSpPr>
          <p:nvPr/>
        </p:nvSpPr>
        <p:spPr>
          <a:xfrm>
            <a:off x="228695" y="1527464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100000"/>
              <a:buFont typeface="Times New Roman" panose="02020603050405020304" pitchFamily="18" charset="0"/>
              <a:buChar char="►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EDA Tool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300" dirty="0"/>
              <a:t>별도의 소프트웨어가 없기 때문에</a:t>
            </a:r>
            <a:r>
              <a:rPr lang="en-US" altLang="ko-KR" sz="2300" dirty="0"/>
              <a:t> Next </a:t>
            </a:r>
            <a:r>
              <a:rPr lang="ko-KR" altLang="en-US" sz="2300" dirty="0"/>
              <a:t>버튼 선택</a:t>
            </a:r>
            <a:endParaRPr lang="en-US" altLang="ko-KR" sz="2300" dirty="0"/>
          </a:p>
          <a:p>
            <a:endParaRPr lang="en-US" altLang="ko-KR" sz="2300" dirty="0"/>
          </a:p>
          <a:p>
            <a:endParaRPr lang="ko-KR" alt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7E99EFD-824F-42CC-8E91-EE647F548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95846" y="1696034"/>
            <a:ext cx="4819459" cy="3733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212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Project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928F31EC-6700-4192-A55F-105C8096D007}"/>
              </a:ext>
            </a:extLst>
          </p:cNvPr>
          <p:cNvSpPr txBox="1">
            <a:spLocks/>
          </p:cNvSpPr>
          <p:nvPr/>
        </p:nvSpPr>
        <p:spPr>
          <a:xfrm>
            <a:off x="228695" y="1527464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100000"/>
              <a:buFont typeface="Times New Roman" panose="02020603050405020304" pitchFamily="18" charset="0"/>
              <a:buChar char="►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Summary</a:t>
            </a:r>
          </a:p>
          <a:p>
            <a:endParaRPr lang="en-US" altLang="ko-KR" dirty="0"/>
          </a:p>
          <a:p>
            <a:r>
              <a:rPr lang="ko-KR" altLang="en-US" dirty="0"/>
              <a:t>프로젝트 설정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Finish </a:t>
            </a:r>
            <a:r>
              <a:rPr lang="ko-KR" altLang="en-US" dirty="0"/>
              <a:t>버튼 선택</a:t>
            </a:r>
            <a:endParaRPr lang="en-US" altLang="ko-KR" sz="2300" dirty="0"/>
          </a:p>
          <a:p>
            <a:endParaRPr lang="en-US" altLang="ko-KR" sz="2300" dirty="0"/>
          </a:p>
          <a:p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6E3550-2C75-48F8-8641-E0FEFECC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61523" y="1911926"/>
            <a:ext cx="4658521" cy="3609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260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59529" y="10455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실험 목표 및 준비물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CB9FF1-1D12-4E38-AC84-E133EA4C2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9654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실험 목표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FPGA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Verilog</a:t>
            </a:r>
            <a:r>
              <a:rPr lang="ko-KR" altLang="en-US" dirty="0">
                <a:latin typeface="+mn-ea"/>
              </a:rPr>
              <a:t>가 무엇인지 이해한다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/>
            <a:r>
              <a:rPr lang="en-US" altLang="ko-KR" dirty="0">
                <a:latin typeface="+mn-ea"/>
              </a:rPr>
              <a:t>Verilog</a:t>
            </a:r>
            <a:r>
              <a:rPr lang="ko-KR" altLang="en-US" dirty="0">
                <a:latin typeface="+mn-ea"/>
              </a:rPr>
              <a:t>로 설계한 회로의 동작을 </a:t>
            </a:r>
            <a:r>
              <a:rPr lang="en-US" altLang="ko-KR" dirty="0">
                <a:latin typeface="+mn-ea"/>
              </a:rPr>
              <a:t>FPGA</a:t>
            </a:r>
            <a:r>
              <a:rPr lang="ko-KR" altLang="en-US" dirty="0">
                <a:latin typeface="+mn-ea"/>
              </a:rPr>
              <a:t>를 통해 검증한다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실험 준비물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HBE-COMBO-2 DLD </a:t>
            </a:r>
            <a:r>
              <a:rPr lang="ko-KR" altLang="en-US" dirty="0">
                <a:latin typeface="+mn-ea"/>
              </a:rPr>
              <a:t>보드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 err="1">
                <a:latin typeface="+mn-ea"/>
              </a:rPr>
              <a:t>Quartus</a:t>
            </a:r>
            <a:r>
              <a:rPr lang="en-US" altLang="ko-KR" dirty="0">
                <a:latin typeface="+mn-ea"/>
              </a:rPr>
              <a:t> 13.0 SP1, </a:t>
            </a:r>
            <a:r>
              <a:rPr lang="en-US" altLang="ko-KR" dirty="0" err="1">
                <a:latin typeface="+mn-ea"/>
              </a:rPr>
              <a:t>ModelSim</a:t>
            </a:r>
            <a:r>
              <a:rPr lang="en-US" altLang="ko-KR" dirty="0">
                <a:latin typeface="+mn-ea"/>
              </a:rPr>
              <a:t> 13.0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86D623-5B9F-43D3-9987-7F5D416A7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45" y="4099274"/>
            <a:ext cx="2462645" cy="22984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30BC0F-EEEE-4C4E-A670-38E10D457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78" y="3910341"/>
            <a:ext cx="2057401" cy="25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95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051611" y="5490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Project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928F31EC-6700-4192-A55F-105C8096D007}"/>
              </a:ext>
            </a:extLst>
          </p:cNvPr>
          <p:cNvSpPr txBox="1">
            <a:spLocks/>
          </p:cNvSpPr>
          <p:nvPr/>
        </p:nvSpPr>
        <p:spPr>
          <a:xfrm>
            <a:off x="265113" y="1084089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100000"/>
              <a:buFont typeface="Times New Roman" panose="02020603050405020304" pitchFamily="18" charset="0"/>
              <a:buChar char="►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프로젝트 완료 상태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2E473CB-55C4-492D-AC01-CEC5BF25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25" y="1733549"/>
            <a:ext cx="4103688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:\Users\ADMINI~1\AppData\Local\Temp\SNAGHTML133b31e.PNG">
            <a:extLst>
              <a:ext uri="{FF2B5EF4-FFF2-40B4-BE49-F238E27FC236}">
                <a16:creationId xmlns:a16="http://schemas.microsoft.com/office/drawing/2014/main" id="{F21C4082-C271-4D60-90E8-B38B6040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775" y="2713605"/>
            <a:ext cx="4900612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507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706238" y="33941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Design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C075D06-6F66-41CE-AC4B-AF07DE297C7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altLang="ko-KR" dirty="0"/>
              <a:t>File &gt; New </a:t>
            </a:r>
            <a:endParaRPr lang="ko-KR" altLang="en-US" dirty="0"/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E6BD6D9B-A812-4F9F-82FA-12FF6E81ADE9}"/>
              </a:ext>
            </a:extLst>
          </p:cNvPr>
          <p:cNvSpPr txBox="1">
            <a:spLocks/>
          </p:cNvSpPr>
          <p:nvPr/>
        </p:nvSpPr>
        <p:spPr>
          <a:xfrm>
            <a:off x="4648199" y="1600200"/>
            <a:ext cx="4776355" cy="452596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  <a:buFont typeface="맑은 고딕" panose="020B0503020000020004" pitchFamily="50" charset="-127"/>
              <a:buChar char="▶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VHDL File or </a:t>
            </a:r>
            <a:r>
              <a:rPr lang="en-US" altLang="ko-KR" dirty="0">
                <a:solidFill>
                  <a:srgbClr val="FF0000"/>
                </a:solidFill>
              </a:rPr>
              <a:t>Verilog HDL File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Picture 2" descr="C:\Users\ADMINI~1\AppData\Local\Temp\SNAGHTML1343577.PNG">
            <a:extLst>
              <a:ext uri="{FF2B5EF4-FFF2-40B4-BE49-F238E27FC236}">
                <a16:creationId xmlns:a16="http://schemas.microsoft.com/office/drawing/2014/main" id="{6CC0A258-3011-4987-A83E-BA8378727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95588"/>
            <a:ext cx="38290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11E5C5E8-F834-471B-B685-164B3B5D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138363"/>
            <a:ext cx="28003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748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706238" y="33941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Design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64D0031-AF9F-4436-AAAD-B5DCA1FF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" y="1552242"/>
            <a:ext cx="3554298" cy="349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DECBBB-8548-4E7C-80AA-2081CB54DEB2}"/>
              </a:ext>
            </a:extLst>
          </p:cNvPr>
          <p:cNvSpPr/>
          <p:nvPr/>
        </p:nvSpPr>
        <p:spPr>
          <a:xfrm>
            <a:off x="414589" y="987695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설계</a:t>
            </a:r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5D954C-5E70-4D89-AA1C-57B0E7B35BEC}"/>
              </a:ext>
            </a:extLst>
          </p:cNvPr>
          <p:cNvSpPr/>
          <p:nvPr/>
        </p:nvSpPr>
        <p:spPr>
          <a:xfrm>
            <a:off x="4666086" y="1123545"/>
            <a:ext cx="1407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File Save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D2405D-E6FE-4836-8B3F-CDC0A22B7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654" y="1552242"/>
            <a:ext cx="6413771" cy="29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0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706238" y="33941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Design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EB69852-9297-4421-B0DB-8B73638003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2509" y="930270"/>
            <a:ext cx="7387936" cy="4525963"/>
          </a:xfrm>
        </p:spPr>
        <p:txBody>
          <a:bodyPr/>
          <a:lstStyle/>
          <a:p>
            <a:r>
              <a:rPr lang="en-US" altLang="ko-KR" dirty="0"/>
              <a:t>Processing &gt; Start </a:t>
            </a:r>
            <a:br>
              <a:rPr lang="en-US" altLang="ko-KR" dirty="0"/>
            </a:br>
            <a:r>
              <a:rPr lang="en-US" altLang="ko-KR" dirty="0"/>
              <a:t>        &gt; Start Analysis &amp; Elaboration</a:t>
            </a:r>
          </a:p>
          <a:p>
            <a:r>
              <a:rPr lang="ko-KR" altLang="en-US" dirty="0"/>
              <a:t>문법 체크</a:t>
            </a:r>
            <a:endParaRPr lang="en-US" altLang="ko-KR" dirty="0"/>
          </a:p>
        </p:txBody>
      </p:sp>
      <p:pic>
        <p:nvPicPr>
          <p:cNvPr id="12" name="Picture 2" descr="C:\Users\ADMINI~1\AppData\Local\Temp\SNAGHTML1370d10.PNG">
            <a:extLst>
              <a:ext uri="{FF2B5EF4-FFF2-40B4-BE49-F238E27FC236}">
                <a16:creationId xmlns:a16="http://schemas.microsoft.com/office/drawing/2014/main" id="{E248F4EE-8091-47E7-B40E-91841E3A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67" y="2569836"/>
            <a:ext cx="5827713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67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706238" y="33941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Design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EB69852-9297-4421-B0DB-8B73638003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2509" y="930270"/>
            <a:ext cx="7387936" cy="4525963"/>
          </a:xfrm>
        </p:spPr>
        <p:txBody>
          <a:bodyPr/>
          <a:lstStyle/>
          <a:p>
            <a:r>
              <a:rPr lang="ko-KR" altLang="en-US" dirty="0"/>
              <a:t>오류 수정 후</a:t>
            </a:r>
            <a:br>
              <a:rPr lang="en-US" altLang="ko-KR" dirty="0"/>
            </a:br>
            <a:r>
              <a:rPr lang="ko-KR" altLang="en-US" dirty="0"/>
              <a:t> 문법 체크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C6EE4D1-1D33-40AB-BE0F-966474A3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81" y="1357027"/>
            <a:ext cx="5353050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34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706238" y="33941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Design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EB69852-9297-4421-B0DB-8B73638003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2509" y="930270"/>
            <a:ext cx="7387936" cy="4525963"/>
          </a:xfrm>
        </p:spPr>
        <p:txBody>
          <a:bodyPr/>
          <a:lstStyle/>
          <a:p>
            <a:r>
              <a:rPr lang="en-US" altLang="ko-KR" dirty="0"/>
              <a:t>Design </a:t>
            </a:r>
            <a:r>
              <a:rPr lang="ko-KR" altLang="en-US" dirty="0"/>
              <a:t>완료</a:t>
            </a:r>
            <a:endParaRPr lang="en-US" altLang="ko-KR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3A8D4F8-63EE-43BE-BB82-01F4B0E22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50" y="1309687"/>
            <a:ext cx="5503285" cy="518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064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Programmer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EB69852-9297-4421-B0DB-8B73638003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2509" y="930270"/>
            <a:ext cx="7387936" cy="4525963"/>
          </a:xfrm>
        </p:spPr>
        <p:txBody>
          <a:bodyPr/>
          <a:lstStyle/>
          <a:p>
            <a:pPr fontAlgn="base"/>
            <a:r>
              <a:rPr lang="en-US" altLang="ko-KR" b="1" dirty="0"/>
              <a:t>Assignment &gt; Pin Planner</a:t>
            </a:r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B4C155-952D-4BD4-8C12-B970CE432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912" y="142319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65812200" descr="EMB000051381e50">
            <a:extLst>
              <a:ext uri="{FF2B5EF4-FFF2-40B4-BE49-F238E27FC236}">
                <a16:creationId xmlns:a16="http://schemas.microsoft.com/office/drawing/2014/main" id="{8CBE2396-CDC9-4704-B42B-B63E8ADA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2" y="1880393"/>
            <a:ext cx="4964113" cy="385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Programmer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EB69852-9297-4421-B0DB-8B73638003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2509" y="930270"/>
            <a:ext cx="7387936" cy="4525963"/>
          </a:xfrm>
        </p:spPr>
        <p:txBody>
          <a:bodyPr/>
          <a:lstStyle/>
          <a:p>
            <a:r>
              <a:rPr lang="en-US" altLang="ko-KR" dirty="0"/>
              <a:t>Tools &gt; Programmer</a:t>
            </a:r>
          </a:p>
        </p:txBody>
      </p:sp>
      <p:pic>
        <p:nvPicPr>
          <p:cNvPr id="7" name="Picture 2" descr="C:\Users\ADMINI~1\AppData\Local\Temp\SNAGHTML1768f2c.PNG">
            <a:extLst>
              <a:ext uri="{FF2B5EF4-FFF2-40B4-BE49-F238E27FC236}">
                <a16:creationId xmlns:a16="http://schemas.microsoft.com/office/drawing/2014/main" id="{FD76895D-861E-4ABF-916B-59292CC6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2285937"/>
            <a:ext cx="3911600" cy="342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ADMINI~1\AppData\Local\Temp\SNAGHTML1779d5e.PNG">
            <a:extLst>
              <a:ext uri="{FF2B5EF4-FFF2-40B4-BE49-F238E27FC236}">
                <a16:creationId xmlns:a16="http://schemas.microsoft.com/office/drawing/2014/main" id="{4C51CA35-D7D2-4E6B-88E7-1742DD90F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84" y="2285937"/>
            <a:ext cx="414337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97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45852" y="5960634"/>
            <a:ext cx="2057400" cy="365125"/>
          </a:xfrm>
        </p:spPr>
        <p:txBody>
          <a:bodyPr/>
          <a:lstStyle/>
          <a:p>
            <a:fld id="{3AFD9478-484C-4581-8F18-B36B11B4A23F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Programmer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EB69852-9297-4421-B0DB-8B73638003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7140" y="1434671"/>
            <a:ext cx="7387936" cy="4525963"/>
          </a:xfrm>
        </p:spPr>
        <p:txBody>
          <a:bodyPr/>
          <a:lstStyle/>
          <a:p>
            <a:r>
              <a:rPr lang="en-US" altLang="ko-KR" dirty="0"/>
              <a:t>Hardware Setup</a:t>
            </a:r>
            <a:endParaRPr lang="ko-KR" altLang="en-US" dirty="0"/>
          </a:p>
        </p:txBody>
      </p:sp>
      <p:pic>
        <p:nvPicPr>
          <p:cNvPr id="8" name="Picture 2" descr="C:\Users\ADMINI~1\AppData\Local\Temp\SNAGHTML1782e09.PNG">
            <a:extLst>
              <a:ext uri="{FF2B5EF4-FFF2-40B4-BE49-F238E27FC236}">
                <a16:creationId xmlns:a16="http://schemas.microsoft.com/office/drawing/2014/main" id="{FD12EB8C-21CD-4E2B-9C93-676B14EA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0" y="2201429"/>
            <a:ext cx="4021137" cy="31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ADMINI~1\AppData\Local\Temp\SNAGHTML178cbce.PNG">
            <a:extLst>
              <a:ext uri="{FF2B5EF4-FFF2-40B4-BE49-F238E27FC236}">
                <a16:creationId xmlns:a16="http://schemas.microsoft.com/office/drawing/2014/main" id="{DF884911-0410-4B69-A178-F035ACAD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2" y="2201429"/>
            <a:ext cx="3937000" cy="31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07FFBE-D5DA-4435-9CD7-ACE6DB944FB2}"/>
              </a:ext>
            </a:extLst>
          </p:cNvPr>
          <p:cNvSpPr txBox="1">
            <a:spLocks/>
          </p:cNvSpPr>
          <p:nvPr/>
        </p:nvSpPr>
        <p:spPr>
          <a:xfrm>
            <a:off x="4855152" y="1510866"/>
            <a:ext cx="738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100000"/>
              <a:buFont typeface="Times New Roman" panose="02020603050405020304" pitchFamily="18" charset="0"/>
              <a:buChar char="►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7145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C0029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USB-Blaster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129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45852" y="5960634"/>
            <a:ext cx="2057400" cy="365125"/>
          </a:xfrm>
        </p:spPr>
        <p:txBody>
          <a:bodyPr/>
          <a:lstStyle/>
          <a:p>
            <a:fld id="{3AFD9478-484C-4581-8F18-B36B11B4A23F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Programmer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4" name="Picture 2" descr="C:\Users\ADMINI~1\AppData\Local\Temp\SNAGHTML179542f.PNG">
            <a:extLst>
              <a:ext uri="{FF2B5EF4-FFF2-40B4-BE49-F238E27FC236}">
                <a16:creationId xmlns:a16="http://schemas.microsoft.com/office/drawing/2014/main" id="{748FA887-C157-4F06-B110-7F74DE095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7988" y="1600200"/>
            <a:ext cx="5788025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19402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4DF165A-5702-4C40-B4A2-B2FEED0A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Download </a:t>
            </a:r>
            <a:r>
              <a:rPr lang="en-US" altLang="ko-KR" sz="2000" dirty="0"/>
              <a:t>Quartus II Web Edition</a:t>
            </a:r>
          </a:p>
          <a:p>
            <a:pPr lvl="1">
              <a:defRPr/>
            </a:pPr>
            <a:r>
              <a:rPr lang="en-US" altLang="ko-KR" dirty="0"/>
              <a:t>Software Selector </a:t>
            </a:r>
          </a:p>
          <a:p>
            <a:pPr lvl="1">
              <a:defRPr/>
            </a:pPr>
            <a:r>
              <a:rPr lang="en-US" altLang="ko-KR" dirty="0"/>
              <a:t>Select by Version &gt; Version 13.0 &gt; Web Edition</a:t>
            </a:r>
            <a:endParaRPr lang="ko-KR" altLang="en-US" dirty="0"/>
          </a:p>
          <a:p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http://fpgasoftware.intel.com/13.0sp1/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8064E1-CF3C-4B72-859F-1AB17C9DC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45" y="2870106"/>
            <a:ext cx="5372101" cy="36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97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45852" y="5960634"/>
            <a:ext cx="2057400" cy="365125"/>
          </a:xfrm>
        </p:spPr>
        <p:txBody>
          <a:bodyPr/>
          <a:lstStyle/>
          <a:p>
            <a:fld id="{3AFD9478-484C-4581-8F18-B36B11B4A23F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TestBench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3EE526-0EEB-4845-AEF5-0285F36C978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latin typeface="+mj-ea"/>
                <a:ea typeface="+mj-ea"/>
              </a:rPr>
              <a:t>Quartus</a:t>
            </a:r>
            <a:r>
              <a:rPr lang="en-US" altLang="ko-KR" dirty="0">
                <a:latin typeface="+mj-ea"/>
                <a:ea typeface="+mj-ea"/>
              </a:rPr>
              <a:t> II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&gt; File &gt; New </a:t>
            </a:r>
          </a:p>
          <a:p>
            <a:pPr>
              <a:defRPr/>
            </a:pPr>
            <a:r>
              <a:rPr lang="en-US" altLang="ko-KR" dirty="0" err="1">
                <a:latin typeface="+mj-ea"/>
              </a:rPr>
              <a:t>Veriliog</a:t>
            </a:r>
            <a:r>
              <a:rPr lang="en-US" altLang="ko-KR" dirty="0">
                <a:latin typeface="+mj-ea"/>
                <a:ea typeface="+mj-ea"/>
              </a:rPr>
              <a:t> File </a:t>
            </a:r>
            <a:r>
              <a:rPr lang="ko-KR" altLang="en-US" dirty="0">
                <a:latin typeface="+mj-ea"/>
                <a:ea typeface="+mj-ea"/>
              </a:rPr>
              <a:t>선택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A229023-6BCC-41AF-8E71-A8DF4DA9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9175" y="1643063"/>
            <a:ext cx="3857625" cy="4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67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45852" y="5960634"/>
            <a:ext cx="2057400" cy="365125"/>
          </a:xfrm>
        </p:spPr>
        <p:txBody>
          <a:bodyPr/>
          <a:lstStyle/>
          <a:p>
            <a:fld id="{3AFD9478-484C-4581-8F18-B36B11B4A23F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TestBench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843ABD-C7F2-49BC-9437-AF867129F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65325744" descr="EMB000051381e13">
            <a:extLst>
              <a:ext uri="{FF2B5EF4-FFF2-40B4-BE49-F238E27FC236}">
                <a16:creationId xmlns:a16="http://schemas.microsoft.com/office/drawing/2014/main" id="{E781AF39-1F79-446A-A0EB-F096CB22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02" y="1802301"/>
            <a:ext cx="5197731" cy="303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079590E-251D-4F23-AC18-AB37FACE7A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1268" y="945935"/>
            <a:ext cx="4038600" cy="452596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latin typeface="+mj-ea"/>
                <a:ea typeface="+mj-ea"/>
              </a:rPr>
              <a:t>ModelSim</a:t>
            </a:r>
            <a:r>
              <a:rPr lang="en-US" altLang="ko-KR" dirty="0">
                <a:latin typeface="+mj-ea"/>
                <a:ea typeface="+mj-ea"/>
              </a:rPr>
              <a:t> ALTERA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4322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45852" y="5960634"/>
            <a:ext cx="2057400" cy="365125"/>
          </a:xfrm>
        </p:spPr>
        <p:txBody>
          <a:bodyPr/>
          <a:lstStyle/>
          <a:p>
            <a:fld id="{3AFD9478-484C-4581-8F18-B36B11B4A23F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TestBench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843ABD-C7F2-49BC-9437-AF867129F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079590E-251D-4F23-AC18-AB37FACE7A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15013" y="835146"/>
            <a:ext cx="8628987" cy="4525963"/>
          </a:xfrm>
        </p:spPr>
        <p:txBody>
          <a:bodyPr/>
          <a:lstStyle/>
          <a:p>
            <a:pPr fontAlgn="base"/>
            <a:endParaRPr lang="en-US" altLang="ko-KR" dirty="0"/>
          </a:p>
          <a:p>
            <a:pPr fontAlgn="base"/>
            <a:r>
              <a:rPr lang="en-US" altLang="ko-KR" b="1" dirty="0"/>
              <a:t>Project Name : LAB01_INTRODUCTION_TESTBENCH</a:t>
            </a:r>
          </a:p>
          <a:p>
            <a:pPr fontAlgn="base"/>
            <a:r>
              <a:rPr lang="en-US" altLang="ko-KR" b="1" dirty="0"/>
              <a:t>Project Location : C:\DS_2013\LAB01_INTRODUCTION\TESTBENCH</a:t>
            </a:r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C62E6D-5E71-4C89-BB9C-E36964A0C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465324592" descr="EMB000051381e19">
            <a:extLst>
              <a:ext uri="{FF2B5EF4-FFF2-40B4-BE49-F238E27FC236}">
                <a16:creationId xmlns:a16="http://schemas.microsoft.com/office/drawing/2014/main" id="{A00604C0-F69A-450C-BAB8-14478E30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413" y="2879679"/>
            <a:ext cx="4038600" cy="34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946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45852" y="5960634"/>
            <a:ext cx="2057400" cy="365125"/>
          </a:xfrm>
        </p:spPr>
        <p:txBody>
          <a:bodyPr/>
          <a:lstStyle/>
          <a:p>
            <a:fld id="{3AFD9478-484C-4581-8F18-B36B11B4A23F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TestBench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843ABD-C7F2-49BC-9437-AF867129F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C62E6D-5E71-4C89-BB9C-E36964A0C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50E68E-CF97-4ACA-947B-03A3F3475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08" y="2324220"/>
            <a:ext cx="10299517" cy="54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455559264" descr="EMB000051381e2b">
            <a:extLst>
              <a:ext uri="{FF2B5EF4-FFF2-40B4-BE49-F238E27FC236}">
                <a16:creationId xmlns:a16="http://schemas.microsoft.com/office/drawing/2014/main" id="{84B5736E-57C8-46DA-9D9F-6BCA5A06C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31732"/>
            <a:ext cx="8266118" cy="32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8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45852" y="5960634"/>
            <a:ext cx="2057400" cy="365125"/>
          </a:xfrm>
        </p:spPr>
        <p:txBody>
          <a:bodyPr/>
          <a:lstStyle/>
          <a:p>
            <a:fld id="{3AFD9478-484C-4581-8F18-B36B11B4A23F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TestBench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843ABD-C7F2-49BC-9437-AF867129F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C62E6D-5E71-4C89-BB9C-E36964A0C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50E68E-CF97-4ACA-947B-03A3F3475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08" y="2324220"/>
            <a:ext cx="10299517" cy="54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D4FD6B7-9616-4DBD-A243-74610C94B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555" y="545772"/>
            <a:ext cx="9792253" cy="50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469875360" descr="EMB000051381e31">
            <a:extLst>
              <a:ext uri="{FF2B5EF4-FFF2-40B4-BE49-F238E27FC236}">
                <a16:creationId xmlns:a16="http://schemas.microsoft.com/office/drawing/2014/main" id="{6CFDC1ED-CE1E-42F9-88C1-A672C928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56" y="1002973"/>
            <a:ext cx="5745601" cy="42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42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45852" y="5960634"/>
            <a:ext cx="2057400" cy="365125"/>
          </a:xfrm>
        </p:spPr>
        <p:txBody>
          <a:bodyPr/>
          <a:lstStyle/>
          <a:p>
            <a:fld id="{3AFD9478-484C-4581-8F18-B36B11B4A23F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TestBench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843ABD-C7F2-49BC-9437-AF867129F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C62E6D-5E71-4C89-BB9C-E36964A0C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50E68E-CF97-4ACA-947B-03A3F3475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08" y="2324220"/>
            <a:ext cx="10299517" cy="54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D4FD6B7-9616-4DBD-A243-74610C94B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555" y="545772"/>
            <a:ext cx="9792253" cy="50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465803240" descr="EMB000051381e37">
            <a:extLst>
              <a:ext uri="{FF2B5EF4-FFF2-40B4-BE49-F238E27FC236}">
                <a16:creationId xmlns:a16="http://schemas.microsoft.com/office/drawing/2014/main" id="{1B1D5631-AF75-40B1-9194-27F01FD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36" y="2033587"/>
            <a:ext cx="3803073" cy="33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AAC56C-763E-40AA-A69C-33E6F4BD4A33}"/>
              </a:ext>
            </a:extLst>
          </p:cNvPr>
          <p:cNvSpPr/>
          <p:nvPr/>
        </p:nvSpPr>
        <p:spPr>
          <a:xfrm>
            <a:off x="155257" y="1188191"/>
            <a:ext cx="9792252" cy="702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3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시뮬레이션을 하기 위하여 다음 그림과 같이 </a:t>
            </a:r>
            <a:r>
              <a:rPr lang="en-US" altLang="ko-KR" sz="16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Simulate &gt; Start Simulation</a:t>
            </a:r>
            <a:r>
              <a:rPr lang="ko-KR" altLang="en-US" sz="1600" kern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메뉴를 선택한다</a:t>
            </a:r>
            <a:r>
              <a:rPr lang="en-US" altLang="ko-KR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600" kern="0" dirty="0">
              <a:solidFill>
                <a:srgbClr val="000000"/>
              </a:solidFill>
              <a:latin typeface="한컴바탕"/>
            </a:endParaRPr>
          </a:p>
          <a:p>
            <a:pPr algn="just" fontAlgn="base">
              <a:lnSpc>
                <a:spcPct val="13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Design </a:t>
            </a:r>
            <a:r>
              <a:rPr lang="ko-KR" altLang="en-US" sz="16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탭</a:t>
            </a: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16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Work &gt; LAB01_INTRODUCTION_TB</a:t>
            </a: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선택하고 </a:t>
            </a:r>
            <a:r>
              <a:rPr lang="en-US" altLang="ko-KR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OK </a:t>
            </a: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버튼을 누른다</a:t>
            </a:r>
            <a:r>
              <a:rPr lang="en-US" altLang="ko-KR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600" kern="0" dirty="0">
              <a:solidFill>
                <a:srgbClr val="000000"/>
              </a:solidFill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936975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45852" y="5960634"/>
            <a:ext cx="2057400" cy="365125"/>
          </a:xfrm>
        </p:spPr>
        <p:txBody>
          <a:bodyPr/>
          <a:lstStyle/>
          <a:p>
            <a:fld id="{3AFD9478-484C-4581-8F18-B36B11B4A23F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1387553" y="88572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Quartus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 13.0 </a:t>
            </a:r>
            <a:r>
              <a:rPr lang="en-US" altLang="ko-KR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TestBench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843ABD-C7F2-49BC-9437-AF867129F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C62E6D-5E71-4C89-BB9C-E36964A0C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50E68E-CF97-4ACA-947B-03A3F3475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08" y="2324220"/>
            <a:ext cx="10299517" cy="54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D4FD6B7-9616-4DBD-A243-74610C94B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555" y="545772"/>
            <a:ext cx="9792253" cy="50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AAC56C-763E-40AA-A69C-33E6F4BD4A33}"/>
              </a:ext>
            </a:extLst>
          </p:cNvPr>
          <p:cNvSpPr/>
          <p:nvPr/>
        </p:nvSpPr>
        <p:spPr>
          <a:xfrm>
            <a:off x="155257" y="1188191"/>
            <a:ext cx="9792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Transcript </a:t>
            </a:r>
            <a:r>
              <a:rPr lang="ko-KR" altLang="en-US" dirty="0"/>
              <a:t>탭에서 선택하여 직접 </a:t>
            </a:r>
            <a:r>
              <a:rPr lang="en-US" altLang="ko-KR" b="1" dirty="0"/>
              <a:t>run 1us</a:t>
            </a:r>
            <a:r>
              <a:rPr lang="ko-KR" altLang="en-US" dirty="0"/>
              <a:t>를 입력한다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7833A0D-4CA2-4C32-80AD-D7C6B9C7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638" y="1574972"/>
            <a:ext cx="14096526" cy="563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7" name="_x728944904" descr="EMB000051381e46">
            <a:extLst>
              <a:ext uri="{FF2B5EF4-FFF2-40B4-BE49-F238E27FC236}">
                <a16:creationId xmlns:a16="http://schemas.microsoft.com/office/drawing/2014/main" id="{602B6F39-8065-4172-B430-CFBDCF331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55" y="2048464"/>
            <a:ext cx="5381282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6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098619" y="10455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Verilog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51857B9-968D-4D9C-92E4-D4065BCC6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Module</a:t>
            </a:r>
          </a:p>
          <a:p>
            <a:pPr lvl="1"/>
            <a:r>
              <a:rPr lang="en-US" altLang="ko-KR" dirty="0">
                <a:latin typeface="+mn-ea"/>
              </a:rPr>
              <a:t>Verilog</a:t>
            </a:r>
            <a:r>
              <a:rPr lang="ko-KR" altLang="en-US" dirty="0">
                <a:latin typeface="+mn-ea"/>
              </a:rPr>
              <a:t>의 모듈은 설계의 </a:t>
            </a:r>
            <a:r>
              <a:rPr lang="ko-KR" altLang="en-US" b="1" dirty="0">
                <a:latin typeface="+mn-ea"/>
              </a:rPr>
              <a:t>기본 단위</a:t>
            </a:r>
            <a:r>
              <a:rPr lang="ko-KR" altLang="en-US" dirty="0">
                <a:latin typeface="+mn-ea"/>
              </a:rPr>
              <a:t>가 된다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/>
            <a:r>
              <a:rPr lang="ko-KR" altLang="en-US" dirty="0">
                <a:latin typeface="+mn-ea"/>
              </a:rPr>
              <a:t>기본적인 동작을 수행하는 하나의 논리적인 단위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모듈 이름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개발자가 임의로 부여하는 모듈의 이름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포트 목록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해당 목록의 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출력 포트 정의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B3A8E8D-3299-4C44-809A-B5FDF448A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394425"/>
              </p:ext>
            </p:extLst>
          </p:nvPr>
        </p:nvGraphicFramePr>
        <p:xfrm>
          <a:off x="2990280" y="2458059"/>
          <a:ext cx="2255599" cy="1119442"/>
        </p:xfrm>
        <a:graphic>
          <a:graphicData uri="http://schemas.openxmlformats.org/drawingml/2006/table">
            <a:tbl>
              <a:tblPr/>
              <a:tblGrid>
                <a:gridCol w="225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5016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module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&lt;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모듈이름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&gt;(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포트목록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);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...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endmodule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83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098619" y="10455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Verilog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B9567AB7-B68F-4110-B298-AE6A52FE8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4365104"/>
            <a:ext cx="8890000" cy="1865834"/>
          </a:xfrm>
        </p:spPr>
        <p:txBody>
          <a:bodyPr/>
          <a:lstStyle/>
          <a:p>
            <a:r>
              <a:rPr lang="ko-KR" altLang="en-US" dirty="0"/>
              <a:t>모듈의 </a:t>
            </a:r>
            <a:r>
              <a:rPr lang="en-US" altLang="ko-KR" dirty="0"/>
              <a:t>Input / Output / </a:t>
            </a:r>
            <a:r>
              <a:rPr lang="en-US" altLang="ko-KR" dirty="0" err="1"/>
              <a:t>Inout</a:t>
            </a:r>
            <a:r>
              <a:rPr lang="en-US" altLang="ko-KR" dirty="0"/>
              <a:t> </a:t>
            </a:r>
            <a:r>
              <a:rPr lang="ko-KR" altLang="en-US" dirty="0"/>
              <a:t>포트 등을 정의</a:t>
            </a:r>
            <a:endParaRPr lang="en-US" altLang="ko-KR" dirty="0"/>
          </a:p>
          <a:p>
            <a:r>
              <a:rPr lang="ko-KR" altLang="en-US" dirty="0"/>
              <a:t>모듈의 동작 정의 </a:t>
            </a:r>
            <a:r>
              <a:rPr lang="en-US" altLang="ko-KR" dirty="0"/>
              <a:t>(</a:t>
            </a:r>
            <a:r>
              <a:rPr lang="ko-KR" altLang="en-US" dirty="0" err="1"/>
              <a:t>진리표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E0B4237D-32E1-47E9-A5B7-25533B6A1003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133602"/>
            <a:ext cx="2486026" cy="1143001"/>
            <a:chOff x="528" y="1536"/>
            <a:chExt cx="1566" cy="720"/>
          </a:xfrm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C13F437C-FF1F-4C05-A2B9-C5F0B29E3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536"/>
              <a:ext cx="912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42736CBA-18A0-494E-BD19-435B82C6DF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632"/>
              <a:ext cx="1566" cy="471"/>
              <a:chOff x="528" y="1632"/>
              <a:chExt cx="1566" cy="47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95ED786A-78CF-4E55-B635-7714F33A4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2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AutoShape 12">
                <a:extLst>
                  <a:ext uri="{FF2B5EF4-FFF2-40B4-BE49-F238E27FC236}">
                    <a16:creationId xmlns:a16="http://schemas.microsoft.com/office/drawing/2014/main" id="{E7DF732E-C11E-4063-9AFB-6C71339BF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728"/>
                <a:ext cx="336" cy="336"/>
              </a:xfrm>
              <a:prstGeom prst="flowChartDelay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Line 14">
                <a:extLst>
                  <a:ext uri="{FF2B5EF4-FFF2-40B4-BE49-F238E27FC236}">
                    <a16:creationId xmlns:a16="http://schemas.microsoft.com/office/drawing/2014/main" id="{66AF10A4-77A1-4AB0-96E0-6001F89337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96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Line 18">
                <a:extLst>
                  <a:ext uri="{FF2B5EF4-FFF2-40B4-BE49-F238E27FC236}">
                    <a16:creationId xmlns:a16="http://schemas.microsoft.com/office/drawing/2014/main" id="{DB2A57B6-64FF-4D62-BE3D-AA2DE46CC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72"/>
                <a:ext cx="2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8" name="Text Box 19">
                <a:extLst>
                  <a:ext uri="{FF2B5EF4-FFF2-40B4-BE49-F238E27FC236}">
                    <a16:creationId xmlns:a16="http://schemas.microsoft.com/office/drawing/2014/main" id="{BD3BDA68-8CFE-4DC2-894C-6F3D85C825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1632"/>
                <a:ext cx="22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l-GR" sz="1800" dirty="0"/>
                  <a:t>A</a:t>
                </a:r>
              </a:p>
            </p:txBody>
          </p:sp>
          <p:sp>
            <p:nvSpPr>
              <p:cNvPr id="19" name="Text Box 20">
                <a:extLst>
                  <a:ext uri="{FF2B5EF4-FFF2-40B4-BE49-F238E27FC236}">
                    <a16:creationId xmlns:a16="http://schemas.microsoft.com/office/drawing/2014/main" id="{A1908CD9-B755-497D-8337-F57E8C9565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1872"/>
                <a:ext cx="21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l-GR" sz="1800" dirty="0"/>
                  <a:t>B</a:t>
                </a:r>
              </a:p>
            </p:txBody>
          </p:sp>
          <p:sp>
            <p:nvSpPr>
              <p:cNvPr id="20" name="Text Box 22">
                <a:extLst>
                  <a:ext uri="{FF2B5EF4-FFF2-40B4-BE49-F238E27FC236}">
                    <a16:creationId xmlns:a16="http://schemas.microsoft.com/office/drawing/2014/main" id="{07F95ED4-0E95-4854-B5A5-F64E0992EE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1776"/>
                <a:ext cx="318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sz="1800" dirty="0"/>
                  <a:t>out</a:t>
                </a:r>
                <a:endParaRPr lang="el-GR" sz="1800" dirty="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41357E-B18C-4FE0-A0CC-7FCF0D3BE370}"/>
              </a:ext>
            </a:extLst>
          </p:cNvPr>
          <p:cNvSpPr txBox="1"/>
          <p:nvPr/>
        </p:nvSpPr>
        <p:spPr>
          <a:xfrm>
            <a:off x="5029200" y="1524000"/>
            <a:ext cx="36576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module and(out, A, B);</a:t>
            </a:r>
          </a:p>
          <a:p>
            <a:endParaRPr lang="en-US" altLang="ko-KR" dirty="0"/>
          </a:p>
          <a:p>
            <a:r>
              <a:rPr lang="en-US" altLang="ko-KR" dirty="0"/>
              <a:t>input A;</a:t>
            </a:r>
          </a:p>
          <a:p>
            <a:r>
              <a:rPr lang="en-US" altLang="ko-KR" dirty="0"/>
              <a:t>input B;</a:t>
            </a:r>
          </a:p>
          <a:p>
            <a:r>
              <a:rPr lang="en-US" altLang="ko-KR" dirty="0"/>
              <a:t>output out;</a:t>
            </a:r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동작 정의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endmodule</a:t>
            </a:r>
            <a:endParaRPr lang="ko-KR" altLang="en-US" dirty="0"/>
          </a:p>
        </p:txBody>
      </p:sp>
      <p:sp>
        <p:nvSpPr>
          <p:cNvPr id="22" name="왼쪽/오른쪽 화살표 15">
            <a:extLst>
              <a:ext uri="{FF2B5EF4-FFF2-40B4-BE49-F238E27FC236}">
                <a16:creationId xmlns:a16="http://schemas.microsoft.com/office/drawing/2014/main" id="{259E5458-6206-453E-97BD-D8F689EDA55A}"/>
              </a:ext>
            </a:extLst>
          </p:cNvPr>
          <p:cNvSpPr/>
          <p:nvPr/>
        </p:nvSpPr>
        <p:spPr bwMode="auto">
          <a:xfrm>
            <a:off x="3505200" y="2438400"/>
            <a:ext cx="1295400" cy="45720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18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098619" y="10455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Verilog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6EB1D1E-E280-458F-BE45-2CA723B2C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6347048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Wire</a:t>
            </a:r>
          </a:p>
          <a:p>
            <a:pPr lvl="1"/>
            <a:r>
              <a:rPr lang="ko-KR" altLang="en-US" b="1" u="sng" dirty="0">
                <a:latin typeface="+mn-ea"/>
              </a:rPr>
              <a:t>각 회로를 연결하는 모든 연결 선</a:t>
            </a:r>
            <a:r>
              <a:rPr lang="ko-KR" altLang="en-US" dirty="0">
                <a:latin typeface="+mn-ea"/>
              </a:rPr>
              <a:t>을</a:t>
            </a:r>
            <a:r>
              <a:rPr lang="ko-KR" altLang="en-US" b="1" u="sng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의미한다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/>
            <a:r>
              <a:rPr lang="ko-KR" altLang="en-US" dirty="0">
                <a:latin typeface="+mn-ea"/>
              </a:rPr>
              <a:t>모듈 내부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모듈 간의 연결을 가능하도록 한다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/>
            <a:r>
              <a:rPr lang="ko-KR" altLang="en-US" dirty="0">
                <a:latin typeface="+mn-ea"/>
              </a:rPr>
              <a:t>값 저장 불가능 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wire a;</a:t>
            </a: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/>
              <a:t>reg</a:t>
            </a:r>
            <a:r>
              <a:rPr lang="en-US" altLang="ko-KR" dirty="0"/>
              <a:t> (1 bit) : register </a:t>
            </a:r>
          </a:p>
          <a:p>
            <a:pPr lvl="1"/>
            <a:r>
              <a:rPr lang="ko-KR" altLang="en-US" dirty="0"/>
              <a:t>일시적으로 데이터를 저장하는 변수를 의미</a:t>
            </a:r>
            <a:endParaRPr lang="en-US" altLang="ko-KR" dirty="0"/>
          </a:p>
          <a:p>
            <a:pPr lvl="1"/>
            <a:r>
              <a:rPr lang="ko-KR" altLang="en-US" dirty="0"/>
              <a:t>하드웨어 레지스터를 의미하지는 않는다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Always, initial </a:t>
            </a:r>
            <a:r>
              <a:rPr lang="ko-KR" altLang="en-US" dirty="0"/>
              <a:t>구문에서 사용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연산자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산술 연산자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관계 연산자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논리 연산자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시프트 연산자 등이 있다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/>
            <a:r>
              <a:rPr lang="ko-KR" altLang="en-US" dirty="0">
                <a:latin typeface="+mn-ea"/>
              </a:rPr>
              <a:t>비트 단위 연산자는 </a:t>
            </a:r>
            <a:r>
              <a:rPr lang="en-US" altLang="ko-KR" dirty="0">
                <a:latin typeface="+mn-ea"/>
              </a:rPr>
              <a:t>Gate</a:t>
            </a:r>
            <a:r>
              <a:rPr lang="ko-KR" altLang="en-US" dirty="0">
                <a:latin typeface="+mn-ea"/>
              </a:rPr>
              <a:t>의 기능을 수행한다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/>
            <a:endParaRPr lang="en-US" altLang="ko-KR" dirty="0"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A75A424-49F9-4FFA-ACAD-07625D089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26527"/>
              </p:ext>
            </p:extLst>
          </p:nvPr>
        </p:nvGraphicFramePr>
        <p:xfrm>
          <a:off x="6912947" y="3871261"/>
          <a:ext cx="1919325" cy="2451481"/>
        </p:xfrm>
        <a:graphic>
          <a:graphicData uri="http://schemas.openxmlformats.org/drawingml/2006/table">
            <a:tbl>
              <a:tblPr/>
              <a:tblGrid>
                <a:gridCol w="81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연산자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의미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비트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|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비트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비트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^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비트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XOR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^~, ~^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비트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XNOR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2CDC503-202C-4E5E-A706-840EFA190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480" y="2142616"/>
            <a:ext cx="2163040" cy="8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7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60965" y="10455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배경 지식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AA38AB5-7E54-4B35-ABB1-2EE1E2A49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FPGA(Field Programmable Gate Array)</a:t>
            </a:r>
          </a:p>
          <a:p>
            <a:pPr lvl="1"/>
            <a:r>
              <a:rPr lang="en-US" altLang="ko-KR" dirty="0">
                <a:latin typeface="+mn-ea"/>
              </a:rPr>
              <a:t>1985</a:t>
            </a:r>
            <a:r>
              <a:rPr lang="ko-KR" altLang="en-US" dirty="0">
                <a:latin typeface="+mn-ea"/>
              </a:rPr>
              <a:t>년 미국</a:t>
            </a:r>
            <a:r>
              <a:rPr lang="en-US" altLang="ko-KR" dirty="0">
                <a:latin typeface="+mn-ea"/>
              </a:rPr>
              <a:t> Xilinx</a:t>
            </a:r>
            <a:r>
              <a:rPr lang="ko-KR" altLang="en-US" dirty="0">
                <a:latin typeface="+mn-ea"/>
              </a:rPr>
              <a:t>사에서 최초로 개발된 </a:t>
            </a:r>
            <a:r>
              <a:rPr lang="en-US" altLang="ko-KR" dirty="0">
                <a:latin typeface="+mn-ea"/>
              </a:rPr>
              <a:t>PLD</a:t>
            </a:r>
          </a:p>
          <a:p>
            <a:pPr lvl="1"/>
            <a:r>
              <a:rPr lang="en-US" altLang="ko-KR" dirty="0">
                <a:latin typeface="+mn-ea"/>
              </a:rPr>
              <a:t>PLD (Programmable Logic Device)</a:t>
            </a:r>
          </a:p>
          <a:p>
            <a:pPr lvl="2"/>
            <a:r>
              <a:rPr lang="ko-KR" altLang="en-US" dirty="0">
                <a:latin typeface="+mn-ea"/>
              </a:rPr>
              <a:t>입출력 </a:t>
            </a:r>
            <a:r>
              <a:rPr lang="en-US" altLang="ko-KR" dirty="0">
                <a:latin typeface="+mn-ea"/>
              </a:rPr>
              <a:t>I/O, </a:t>
            </a:r>
            <a:r>
              <a:rPr lang="ko-KR" altLang="en-US" dirty="0">
                <a:latin typeface="+mn-ea"/>
              </a:rPr>
              <a:t>매트릭스 형태의 </a:t>
            </a:r>
            <a:r>
              <a:rPr lang="en-US" altLang="ko-KR" dirty="0">
                <a:latin typeface="+mn-ea"/>
              </a:rPr>
              <a:t>Cell</a:t>
            </a:r>
            <a:r>
              <a:rPr lang="ko-KR" altLang="en-US" dirty="0">
                <a:latin typeface="+mn-ea"/>
              </a:rPr>
              <a:t>을 통한 </a:t>
            </a:r>
            <a:r>
              <a:rPr lang="en-US" altLang="ko-KR" dirty="0">
                <a:latin typeface="+mn-ea"/>
              </a:rPr>
              <a:t>Gate Array </a:t>
            </a:r>
            <a:r>
              <a:rPr lang="ko-KR" altLang="en-US" dirty="0">
                <a:latin typeface="+mn-ea"/>
              </a:rPr>
              <a:t>구조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사용자가 프로그래밍 하여 특정 기능을 수행할 수 있도록 개발된 장치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Verilog</a:t>
            </a:r>
          </a:p>
          <a:p>
            <a:pPr lvl="1"/>
            <a:r>
              <a:rPr lang="ko-KR" altLang="en-US" dirty="0">
                <a:latin typeface="+mn-ea"/>
              </a:rPr>
              <a:t>하드웨어 설계자에 의해 사용되는 프로그래밍 언어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HDL(Hardware Description Languages) </a:t>
            </a:r>
            <a:r>
              <a:rPr lang="ko-KR" altLang="en-US" dirty="0">
                <a:latin typeface="+mn-ea"/>
              </a:rPr>
              <a:t>중 하나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설계자가 </a:t>
            </a:r>
            <a:r>
              <a:rPr lang="ko-KR" altLang="en-US" dirty="0" err="1">
                <a:latin typeface="+mn-ea"/>
              </a:rPr>
              <a:t>저수준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게이트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스위치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뿐만 아니라 고수준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설계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동작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까지 설계할 수 있도록 하는 언어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FPGA </a:t>
            </a:r>
            <a:r>
              <a:rPr lang="ko-KR" altLang="en-US" dirty="0">
                <a:latin typeface="+mn-ea"/>
              </a:rPr>
              <a:t>보드에 프로그래밍 하기 위한 </a:t>
            </a:r>
            <a:r>
              <a:rPr lang="en-US" altLang="ko-KR" dirty="0">
                <a:latin typeface="+mn-ea"/>
              </a:rPr>
              <a:t>High Level Language</a:t>
            </a:r>
          </a:p>
        </p:txBody>
      </p:sp>
    </p:spTree>
    <p:extLst>
      <p:ext uri="{BB962C8B-B14F-4D97-AF65-F5344CB8AC3E}">
        <p14:creationId xmlns:p14="http://schemas.microsoft.com/office/powerpoint/2010/main" val="778913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098619" y="10455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실험 내용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7DFA617-89C6-476F-90F0-34D1AB74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9654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실험내용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그림과 같은 회로를 </a:t>
            </a:r>
            <a:r>
              <a:rPr lang="en-US" altLang="ko-KR" dirty="0">
                <a:latin typeface="+mn-ea"/>
              </a:rPr>
              <a:t>Verilog</a:t>
            </a:r>
            <a:r>
              <a:rPr lang="ko-KR" altLang="en-US" dirty="0">
                <a:latin typeface="+mn-ea"/>
              </a:rPr>
              <a:t>를 통해 프로그래밍한다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/>
            <a:r>
              <a:rPr lang="en-US" altLang="ko-KR" dirty="0" err="1">
                <a:latin typeface="+mn-ea"/>
              </a:rPr>
              <a:t>ModelSim</a:t>
            </a:r>
            <a:r>
              <a:rPr lang="ko-KR" altLang="en-US" dirty="0">
                <a:latin typeface="+mn-ea"/>
              </a:rPr>
              <a:t>을 통해 회로의 동작을 시뮬레이션 한다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FPGA </a:t>
            </a:r>
            <a:r>
              <a:rPr lang="ko-KR" altLang="en-US" dirty="0">
                <a:latin typeface="+mn-ea"/>
              </a:rPr>
              <a:t>보드를 통해 회로의 동작을 검증한다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13" name="_x230188392" descr="EMB000021b02cbd">
            <a:extLst>
              <a:ext uri="{FF2B5EF4-FFF2-40B4-BE49-F238E27FC236}">
                <a16:creationId xmlns:a16="http://schemas.microsoft.com/office/drawing/2014/main" id="{46C12381-0460-43B2-B3A7-483E1B9CF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24" y="1799968"/>
            <a:ext cx="2335241" cy="15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704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94678" y="9363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실험 내용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EC13A-CBC5-4021-8D10-E0789BF93F03}"/>
              </a:ext>
            </a:extLst>
          </p:cNvPr>
          <p:cNvSpPr/>
          <p:nvPr/>
        </p:nvSpPr>
        <p:spPr>
          <a:xfrm>
            <a:off x="5500117" y="1275070"/>
            <a:ext cx="3175737" cy="4680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_x211283032" descr="EMB00001a1c2c96">
            <a:extLst>
              <a:ext uri="{FF2B5EF4-FFF2-40B4-BE49-F238E27FC236}">
                <a16:creationId xmlns:a16="http://schemas.microsoft.com/office/drawing/2014/main" id="{C9D43EAA-4AE8-4411-9A39-E2AC80A9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43" y="1331584"/>
            <a:ext cx="3094886" cy="440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D95A0B-3085-4787-A347-518C1C3A5217}"/>
              </a:ext>
            </a:extLst>
          </p:cNvPr>
          <p:cNvSpPr txBox="1"/>
          <p:nvPr/>
        </p:nvSpPr>
        <p:spPr>
          <a:xfrm>
            <a:off x="4192608" y="143459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testbench.v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3CEBBC-778F-4527-8A13-12A203278202}"/>
              </a:ext>
            </a:extLst>
          </p:cNvPr>
          <p:cNvSpPr/>
          <p:nvPr/>
        </p:nvSpPr>
        <p:spPr>
          <a:xfrm>
            <a:off x="1016870" y="1281029"/>
            <a:ext cx="3175737" cy="4680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211283832" descr="EMB00001a1c2ca7">
            <a:extLst>
              <a:ext uri="{FF2B5EF4-FFF2-40B4-BE49-F238E27FC236}">
                <a16:creationId xmlns:a16="http://schemas.microsoft.com/office/drawing/2014/main" id="{1AB11392-FDF4-4A68-9254-E46B99E8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61" y="1808929"/>
            <a:ext cx="2989247" cy="34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464535-4671-406E-90B4-5E343EE35CF3}"/>
              </a:ext>
            </a:extLst>
          </p:cNvPr>
          <p:cNvSpPr txBox="1"/>
          <p:nvPr/>
        </p:nvSpPr>
        <p:spPr>
          <a:xfrm>
            <a:off x="0" y="143459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module.v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698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94678" y="9363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실험 내용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3CEBBC-778F-4527-8A13-12A203278202}"/>
              </a:ext>
            </a:extLst>
          </p:cNvPr>
          <p:cNvSpPr/>
          <p:nvPr/>
        </p:nvSpPr>
        <p:spPr>
          <a:xfrm>
            <a:off x="5214798" y="1297334"/>
            <a:ext cx="3175737" cy="4680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211283832" descr="EMB00001a1c2ca7">
            <a:extLst>
              <a:ext uri="{FF2B5EF4-FFF2-40B4-BE49-F238E27FC236}">
                <a16:creationId xmlns:a16="http://schemas.microsoft.com/office/drawing/2014/main" id="{1AB11392-FDF4-4A68-9254-E46B99E8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89" y="1825234"/>
            <a:ext cx="2989247" cy="34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464535-4671-406E-90B4-5E343EE35CF3}"/>
              </a:ext>
            </a:extLst>
          </p:cNvPr>
          <p:cNvSpPr txBox="1"/>
          <p:nvPr/>
        </p:nvSpPr>
        <p:spPr>
          <a:xfrm>
            <a:off x="4197928" y="145090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module.v</a:t>
            </a:r>
            <a:endParaRPr lang="ko-KR" altLang="en-US" dirty="0"/>
          </a:p>
        </p:txBody>
      </p:sp>
      <p:pic>
        <p:nvPicPr>
          <p:cNvPr id="11" name="_x230188392" descr="EMB000021b02cbd">
            <a:extLst>
              <a:ext uri="{FF2B5EF4-FFF2-40B4-BE49-F238E27FC236}">
                <a16:creationId xmlns:a16="http://schemas.microsoft.com/office/drawing/2014/main" id="{3E8CDBE0-9AFE-48C7-B8CD-284E928F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0" y="2088826"/>
            <a:ext cx="3309864" cy="22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왼쪽/오른쪽 화살표 15">
            <a:extLst>
              <a:ext uri="{FF2B5EF4-FFF2-40B4-BE49-F238E27FC236}">
                <a16:creationId xmlns:a16="http://schemas.microsoft.com/office/drawing/2014/main" id="{0DB499A5-B88F-41EC-B4EB-15877AFF2EBC}"/>
              </a:ext>
            </a:extLst>
          </p:cNvPr>
          <p:cNvSpPr/>
          <p:nvPr/>
        </p:nvSpPr>
        <p:spPr bwMode="auto">
          <a:xfrm>
            <a:off x="3605645" y="2836719"/>
            <a:ext cx="971258" cy="46759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55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94678" y="9363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실험 내용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3CEBBC-778F-4527-8A13-12A203278202}"/>
              </a:ext>
            </a:extLst>
          </p:cNvPr>
          <p:cNvSpPr/>
          <p:nvPr/>
        </p:nvSpPr>
        <p:spPr>
          <a:xfrm>
            <a:off x="5214798" y="1297334"/>
            <a:ext cx="3175737" cy="4680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211283832" descr="EMB00001a1c2ca7">
            <a:extLst>
              <a:ext uri="{FF2B5EF4-FFF2-40B4-BE49-F238E27FC236}">
                <a16:creationId xmlns:a16="http://schemas.microsoft.com/office/drawing/2014/main" id="{1AB11392-FDF4-4A68-9254-E46B99E8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89" y="1825234"/>
            <a:ext cx="2989247" cy="34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464535-4671-406E-90B4-5E343EE35CF3}"/>
              </a:ext>
            </a:extLst>
          </p:cNvPr>
          <p:cNvSpPr txBox="1"/>
          <p:nvPr/>
        </p:nvSpPr>
        <p:spPr>
          <a:xfrm>
            <a:off x="4197928" y="145090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module.v</a:t>
            </a:r>
            <a:endParaRPr lang="ko-KR" altLang="en-US" dirty="0"/>
          </a:p>
        </p:txBody>
      </p:sp>
      <p:pic>
        <p:nvPicPr>
          <p:cNvPr id="11" name="_x230188392" descr="EMB000021b02cbd">
            <a:extLst>
              <a:ext uri="{FF2B5EF4-FFF2-40B4-BE49-F238E27FC236}">
                <a16:creationId xmlns:a16="http://schemas.microsoft.com/office/drawing/2014/main" id="{3E8CDBE0-9AFE-48C7-B8CD-284E928F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4" y="2029832"/>
            <a:ext cx="3309864" cy="22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왼쪽/오른쪽 화살표 15">
            <a:extLst>
              <a:ext uri="{FF2B5EF4-FFF2-40B4-BE49-F238E27FC236}">
                <a16:creationId xmlns:a16="http://schemas.microsoft.com/office/drawing/2014/main" id="{0DB499A5-B88F-41EC-B4EB-15877AFF2EBC}"/>
              </a:ext>
            </a:extLst>
          </p:cNvPr>
          <p:cNvSpPr/>
          <p:nvPr/>
        </p:nvSpPr>
        <p:spPr bwMode="auto">
          <a:xfrm>
            <a:off x="3605645" y="2836719"/>
            <a:ext cx="971258" cy="46759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8E9A3E-5F1F-4F4F-9CA7-A96B7E23F16D}"/>
              </a:ext>
            </a:extLst>
          </p:cNvPr>
          <p:cNvSpPr/>
          <p:nvPr/>
        </p:nvSpPr>
        <p:spPr>
          <a:xfrm>
            <a:off x="261723" y="2150918"/>
            <a:ext cx="385069" cy="2909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63EC8F2-A49D-4B94-9685-7244FAD690C9}"/>
              </a:ext>
            </a:extLst>
          </p:cNvPr>
          <p:cNvSpPr/>
          <p:nvPr/>
        </p:nvSpPr>
        <p:spPr>
          <a:xfrm>
            <a:off x="3081539" y="2932834"/>
            <a:ext cx="550022" cy="392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BED17E5-2D5B-4D8A-A09D-ADF485D07910}"/>
              </a:ext>
            </a:extLst>
          </p:cNvPr>
          <p:cNvSpPr/>
          <p:nvPr/>
        </p:nvSpPr>
        <p:spPr>
          <a:xfrm>
            <a:off x="261723" y="2562950"/>
            <a:ext cx="385069" cy="2909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5C24590-ADC0-4A86-B53F-F849C4CA3F94}"/>
              </a:ext>
            </a:extLst>
          </p:cNvPr>
          <p:cNvSpPr/>
          <p:nvPr/>
        </p:nvSpPr>
        <p:spPr>
          <a:xfrm>
            <a:off x="270047" y="3492003"/>
            <a:ext cx="385069" cy="2909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4217B55-6D2B-4969-81B4-A97AA7EA059D}"/>
              </a:ext>
            </a:extLst>
          </p:cNvPr>
          <p:cNvSpPr/>
          <p:nvPr/>
        </p:nvSpPr>
        <p:spPr>
          <a:xfrm>
            <a:off x="257589" y="3906025"/>
            <a:ext cx="385069" cy="2909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59843F-4D0C-47A4-81DF-CC0634AE9BAB}"/>
              </a:ext>
            </a:extLst>
          </p:cNvPr>
          <p:cNvSpPr/>
          <p:nvPr/>
        </p:nvSpPr>
        <p:spPr>
          <a:xfrm>
            <a:off x="270046" y="878341"/>
            <a:ext cx="5444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모듈 선언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Module </a:t>
            </a:r>
            <a:r>
              <a:rPr lang="en-US" altLang="ko-KR" dirty="0" err="1"/>
              <a:t>instance_name</a:t>
            </a:r>
            <a:r>
              <a:rPr lang="en-US" altLang="ko-KR" dirty="0"/>
              <a:t> (port1, port2, …);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949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94678" y="9363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실험 내용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3CEBBC-778F-4527-8A13-12A203278202}"/>
              </a:ext>
            </a:extLst>
          </p:cNvPr>
          <p:cNvSpPr/>
          <p:nvPr/>
        </p:nvSpPr>
        <p:spPr>
          <a:xfrm>
            <a:off x="5214798" y="1297334"/>
            <a:ext cx="3175737" cy="4680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211283832" descr="EMB00001a1c2ca7">
            <a:extLst>
              <a:ext uri="{FF2B5EF4-FFF2-40B4-BE49-F238E27FC236}">
                <a16:creationId xmlns:a16="http://schemas.microsoft.com/office/drawing/2014/main" id="{1AB11392-FDF4-4A68-9254-E46B99E8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89" y="1825234"/>
            <a:ext cx="2989247" cy="34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464535-4671-406E-90B4-5E343EE35CF3}"/>
              </a:ext>
            </a:extLst>
          </p:cNvPr>
          <p:cNvSpPr txBox="1"/>
          <p:nvPr/>
        </p:nvSpPr>
        <p:spPr>
          <a:xfrm>
            <a:off x="4197928" y="145090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module.v</a:t>
            </a:r>
            <a:endParaRPr lang="ko-KR" altLang="en-US" dirty="0"/>
          </a:p>
        </p:txBody>
      </p:sp>
      <p:pic>
        <p:nvPicPr>
          <p:cNvPr id="11" name="_x230188392" descr="EMB000021b02cbd">
            <a:extLst>
              <a:ext uri="{FF2B5EF4-FFF2-40B4-BE49-F238E27FC236}">
                <a16:creationId xmlns:a16="http://schemas.microsoft.com/office/drawing/2014/main" id="{3E8CDBE0-9AFE-48C7-B8CD-284E928F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4" y="2029832"/>
            <a:ext cx="3309864" cy="22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왼쪽/오른쪽 화살표 15">
            <a:extLst>
              <a:ext uri="{FF2B5EF4-FFF2-40B4-BE49-F238E27FC236}">
                <a16:creationId xmlns:a16="http://schemas.microsoft.com/office/drawing/2014/main" id="{0DB499A5-B88F-41EC-B4EB-15877AFF2EBC}"/>
              </a:ext>
            </a:extLst>
          </p:cNvPr>
          <p:cNvSpPr/>
          <p:nvPr/>
        </p:nvSpPr>
        <p:spPr bwMode="auto">
          <a:xfrm>
            <a:off x="3605645" y="2836719"/>
            <a:ext cx="971258" cy="46759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8E9A3E-5F1F-4F4F-9CA7-A96B7E23F16D}"/>
              </a:ext>
            </a:extLst>
          </p:cNvPr>
          <p:cNvSpPr/>
          <p:nvPr/>
        </p:nvSpPr>
        <p:spPr>
          <a:xfrm>
            <a:off x="1527463" y="2519796"/>
            <a:ext cx="654627" cy="576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63EC8F2-A49D-4B94-9685-7244FAD690C9}"/>
              </a:ext>
            </a:extLst>
          </p:cNvPr>
          <p:cNvSpPr/>
          <p:nvPr/>
        </p:nvSpPr>
        <p:spPr>
          <a:xfrm>
            <a:off x="1517071" y="3304309"/>
            <a:ext cx="665019" cy="4831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964023-013C-47EA-94A2-833F23C6B459}"/>
              </a:ext>
            </a:extLst>
          </p:cNvPr>
          <p:cNvCxnSpPr>
            <a:cxnSpLocks/>
          </p:cNvCxnSpPr>
          <p:nvPr/>
        </p:nvCxnSpPr>
        <p:spPr>
          <a:xfrm>
            <a:off x="5715000" y="3787486"/>
            <a:ext cx="11222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984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94678" y="9363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실험 내용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3CEBBC-778F-4527-8A13-12A203278202}"/>
              </a:ext>
            </a:extLst>
          </p:cNvPr>
          <p:cNvSpPr/>
          <p:nvPr/>
        </p:nvSpPr>
        <p:spPr>
          <a:xfrm>
            <a:off x="5214798" y="1297334"/>
            <a:ext cx="3175737" cy="4680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211283832" descr="EMB00001a1c2ca7">
            <a:extLst>
              <a:ext uri="{FF2B5EF4-FFF2-40B4-BE49-F238E27FC236}">
                <a16:creationId xmlns:a16="http://schemas.microsoft.com/office/drawing/2014/main" id="{1AB11392-FDF4-4A68-9254-E46B99E8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89" y="1856407"/>
            <a:ext cx="2989247" cy="34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464535-4671-406E-90B4-5E343EE35CF3}"/>
              </a:ext>
            </a:extLst>
          </p:cNvPr>
          <p:cNvSpPr txBox="1"/>
          <p:nvPr/>
        </p:nvSpPr>
        <p:spPr>
          <a:xfrm>
            <a:off x="4197928" y="145090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module.v</a:t>
            </a:r>
            <a:endParaRPr lang="ko-KR" altLang="en-US" dirty="0"/>
          </a:p>
        </p:txBody>
      </p:sp>
      <p:pic>
        <p:nvPicPr>
          <p:cNvPr id="11" name="_x230188392" descr="EMB000021b02cbd">
            <a:extLst>
              <a:ext uri="{FF2B5EF4-FFF2-40B4-BE49-F238E27FC236}">
                <a16:creationId xmlns:a16="http://schemas.microsoft.com/office/drawing/2014/main" id="{3E8CDBE0-9AFE-48C7-B8CD-284E928F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0" y="2094158"/>
            <a:ext cx="3309864" cy="22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왼쪽/오른쪽 화살표 15">
            <a:extLst>
              <a:ext uri="{FF2B5EF4-FFF2-40B4-BE49-F238E27FC236}">
                <a16:creationId xmlns:a16="http://schemas.microsoft.com/office/drawing/2014/main" id="{0DB499A5-B88F-41EC-B4EB-15877AFF2EBC}"/>
              </a:ext>
            </a:extLst>
          </p:cNvPr>
          <p:cNvSpPr/>
          <p:nvPr/>
        </p:nvSpPr>
        <p:spPr bwMode="auto">
          <a:xfrm>
            <a:off x="3605645" y="2836719"/>
            <a:ext cx="971258" cy="46759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63EC8F2-A49D-4B94-9685-7244FAD690C9}"/>
              </a:ext>
            </a:extLst>
          </p:cNvPr>
          <p:cNvSpPr/>
          <p:nvPr/>
        </p:nvSpPr>
        <p:spPr>
          <a:xfrm>
            <a:off x="602671" y="3248750"/>
            <a:ext cx="924792" cy="11475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2C4252A-919D-4EA2-9582-5F9C02889FB0}"/>
              </a:ext>
            </a:extLst>
          </p:cNvPr>
          <p:cNvSpPr/>
          <p:nvPr/>
        </p:nvSpPr>
        <p:spPr>
          <a:xfrm>
            <a:off x="633843" y="1941758"/>
            <a:ext cx="924792" cy="11475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C1E4BA-3446-4526-BF93-961EDB7CC06B}"/>
              </a:ext>
            </a:extLst>
          </p:cNvPr>
          <p:cNvSpPr/>
          <p:nvPr/>
        </p:nvSpPr>
        <p:spPr>
          <a:xfrm>
            <a:off x="2189308" y="2639962"/>
            <a:ext cx="924792" cy="11475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EAB627-6611-4388-9AD9-FF76FC92B2E4}"/>
              </a:ext>
            </a:extLst>
          </p:cNvPr>
          <p:cNvSpPr/>
          <p:nvPr/>
        </p:nvSpPr>
        <p:spPr>
          <a:xfrm>
            <a:off x="5633416" y="3891643"/>
            <a:ext cx="2524991" cy="1009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B51650-44EF-44C0-B394-2C2B953C2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7" y="4814283"/>
            <a:ext cx="2941492" cy="1309664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A8CFE29-8EF9-480D-96CA-918E494CD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974566"/>
              </p:ext>
            </p:extLst>
          </p:nvPr>
        </p:nvGraphicFramePr>
        <p:xfrm>
          <a:off x="3110224" y="4646478"/>
          <a:ext cx="1919325" cy="1423568"/>
        </p:xfrm>
        <a:graphic>
          <a:graphicData uri="http://schemas.openxmlformats.org/drawingml/2006/table">
            <a:tbl>
              <a:tblPr/>
              <a:tblGrid>
                <a:gridCol w="81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연산자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의미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비트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|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비트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892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비트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</a:t>
                      </a:r>
                    </a:p>
                  </a:txBody>
                  <a:tcPr marL="48578" marR="48578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764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94678" y="9363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실험 내용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233781-65F2-4924-9A1A-D6B47F880993}"/>
              </a:ext>
            </a:extLst>
          </p:cNvPr>
          <p:cNvSpPr/>
          <p:nvPr/>
        </p:nvSpPr>
        <p:spPr>
          <a:xfrm>
            <a:off x="5500117" y="1275070"/>
            <a:ext cx="3175737" cy="4680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_x211283032" descr="EMB00001a1c2c96">
            <a:extLst>
              <a:ext uri="{FF2B5EF4-FFF2-40B4-BE49-F238E27FC236}">
                <a16:creationId xmlns:a16="http://schemas.microsoft.com/office/drawing/2014/main" id="{8F489DD3-381A-4565-B7F6-764F5CBAA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43" y="1331584"/>
            <a:ext cx="3094886" cy="440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2258E1-0036-4D9C-B1B9-5077449DE2D0}"/>
              </a:ext>
            </a:extLst>
          </p:cNvPr>
          <p:cNvSpPr txBox="1"/>
          <p:nvPr/>
        </p:nvSpPr>
        <p:spPr>
          <a:xfrm>
            <a:off x="4192608" y="143459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testbench.v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DAA6B-84E9-42F6-B516-BAE9A491C286}"/>
              </a:ext>
            </a:extLst>
          </p:cNvPr>
          <p:cNvSpPr txBox="1"/>
          <p:nvPr/>
        </p:nvSpPr>
        <p:spPr>
          <a:xfrm>
            <a:off x="74406" y="894288"/>
            <a:ext cx="53852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`timescale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시간 지연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파일 내의 모든 시간 단위 </a:t>
            </a:r>
            <a:r>
              <a:rPr lang="en-US" altLang="ko-KR" dirty="0"/>
              <a:t>’10ns’</a:t>
            </a:r>
          </a:p>
          <a:p>
            <a:pPr lvl="1"/>
            <a:r>
              <a:rPr lang="en-US" altLang="ko-KR" dirty="0"/>
              <a:t>‘1ps’ </a:t>
            </a:r>
            <a:r>
              <a:rPr lang="ko-KR" altLang="en-US" dirty="0"/>
              <a:t>해상도 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reg</a:t>
            </a:r>
            <a:r>
              <a:rPr lang="en-US" altLang="ko-KR" dirty="0"/>
              <a:t> (1 bit) : register </a:t>
            </a:r>
          </a:p>
          <a:p>
            <a:pPr lvl="1"/>
            <a:r>
              <a:rPr lang="ko-KR" altLang="en-US" dirty="0"/>
              <a:t>일시적으로 데이터를 저장하는 변수를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initial :  </a:t>
            </a:r>
            <a:r>
              <a:rPr lang="ko-KR" altLang="en-US" dirty="0"/>
              <a:t>시간</a:t>
            </a:r>
            <a:r>
              <a:rPr lang="en-US" altLang="ko-KR" dirty="0"/>
              <a:t> 0</a:t>
            </a:r>
            <a:r>
              <a:rPr lang="ko-KR" altLang="en-US" dirty="0"/>
              <a:t>에서 시작하며 시뮬레이션 동안 한번 실행 </a:t>
            </a:r>
            <a:r>
              <a:rPr lang="en-US" altLang="ko-KR" dirty="0"/>
              <a:t>, </a:t>
            </a:r>
            <a:r>
              <a:rPr lang="ko-KR" altLang="en-US" dirty="0"/>
              <a:t>초기화를 할 부분이 있으면 </a:t>
            </a:r>
            <a:r>
              <a:rPr lang="en-US" altLang="ko-KR" dirty="0"/>
              <a:t>initial block</a:t>
            </a:r>
            <a:r>
              <a:rPr lang="ko-KR" altLang="en-US" dirty="0"/>
              <a:t>에 입력 </a:t>
            </a:r>
            <a:r>
              <a:rPr lang="en-US" altLang="ko-KR" dirty="0"/>
              <a:t>,  </a:t>
            </a:r>
            <a:r>
              <a:rPr lang="ko-KR" altLang="en-US" dirty="0"/>
              <a:t>보통의 경우에는 </a:t>
            </a:r>
            <a:r>
              <a:rPr lang="en-US" altLang="ko-KR" dirty="0"/>
              <a:t>test bench</a:t>
            </a:r>
            <a:r>
              <a:rPr lang="ko-KR" altLang="en-US" dirty="0"/>
              <a:t>에서만 사용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다수의</a:t>
            </a:r>
            <a:r>
              <a:rPr lang="en-US" altLang="ko-KR" dirty="0"/>
              <a:t> </a:t>
            </a:r>
            <a:r>
              <a:rPr lang="ko-KR" altLang="en-US" dirty="0"/>
              <a:t>구문은 </a:t>
            </a:r>
            <a:r>
              <a:rPr lang="en-US" altLang="ko-KR" dirty="0"/>
              <a:t>begin</a:t>
            </a:r>
            <a:r>
              <a:rPr lang="ko-KR" altLang="en-US" dirty="0"/>
              <a:t>과 </a:t>
            </a:r>
            <a:r>
              <a:rPr lang="en-US" altLang="ko-KR" dirty="0"/>
              <a:t>end</a:t>
            </a:r>
            <a:r>
              <a:rPr lang="ko-KR" altLang="en-US" dirty="0"/>
              <a:t>로 묶어준다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[ = ] : </a:t>
            </a:r>
            <a:r>
              <a:rPr lang="ko-KR" altLang="en-US" dirty="0"/>
              <a:t>소스 코드가 작성된 순서대로 값을 인가하는 방식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[ &lt;= ] : </a:t>
            </a:r>
            <a:r>
              <a:rPr lang="ko-KR" altLang="en-US" dirty="0"/>
              <a:t>소스코드에 작성된 모든 인가 작업을 동시에 수행하는 방식 </a:t>
            </a:r>
            <a:r>
              <a:rPr lang="en-US" altLang="ko-KR" dirty="0"/>
              <a:t>(</a:t>
            </a:r>
            <a:r>
              <a:rPr lang="ko-KR" altLang="en-US" dirty="0"/>
              <a:t>다수 비트 대입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# 10 : 10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시간단위  만큼 이 신호를 유지 </a:t>
            </a:r>
            <a:endParaRPr lang="en-US" altLang="ko-KR" dirty="0"/>
          </a:p>
          <a:p>
            <a:pPr lvl="1"/>
            <a:r>
              <a:rPr lang="en-US" altLang="ko-KR" dirty="0"/>
              <a:t>        </a:t>
            </a:r>
            <a:r>
              <a:rPr lang="ko-KR" altLang="en-US" dirty="0"/>
              <a:t>여기서는 </a:t>
            </a:r>
            <a:r>
              <a:rPr lang="en-US" altLang="ko-KR" dirty="0"/>
              <a:t>100ns</a:t>
            </a:r>
            <a:r>
              <a:rPr lang="ko-KR" altLang="en-US" dirty="0"/>
              <a:t>만큼 신호</a:t>
            </a:r>
            <a:r>
              <a:rPr lang="en-US" altLang="ko-KR" dirty="0"/>
              <a:t> </a:t>
            </a:r>
            <a:r>
              <a:rPr lang="ko-KR" altLang="en-US" dirty="0"/>
              <a:t>유지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855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368783" y="101765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FPGA</a:t>
            </a:r>
            <a:endParaRPr lang="ko-KR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F807897-637C-4055-B42D-8C0A6D0F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0" y="792480"/>
            <a:ext cx="8905009" cy="60528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HBE-COMBO2-DLD</a:t>
            </a: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FPGA</a:t>
            </a:r>
            <a:r>
              <a:rPr lang="ko-KR" altLang="en-US" dirty="0">
                <a:latin typeface="+mn-ea"/>
              </a:rPr>
              <a:t>를 이용한 실험 장치</a:t>
            </a:r>
            <a:r>
              <a:rPr lang="en-US" altLang="ko-KR" dirty="0">
                <a:latin typeface="+mn-ea"/>
              </a:rPr>
              <a:t>(ALTERA, XILINX </a:t>
            </a:r>
            <a:r>
              <a:rPr lang="ko-KR" altLang="en-US" dirty="0">
                <a:latin typeface="+mn-ea"/>
              </a:rPr>
              <a:t>모듈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사용 가능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en-US" altLang="ko-KR" dirty="0">
                <a:latin typeface="+mn-ea"/>
              </a:rPr>
              <a:t>LED, 7-Segment, Push Switch, DIP Switch </a:t>
            </a:r>
            <a:r>
              <a:rPr lang="ko-KR" altLang="en-US" dirty="0">
                <a:latin typeface="+mn-ea"/>
              </a:rPr>
              <a:t>등의 기본적인 구성 요소</a:t>
            </a:r>
            <a:r>
              <a:rPr lang="en-US" altLang="ko-KR" dirty="0">
                <a:latin typeface="+mn-ea"/>
              </a:rPr>
              <a:t>Clock, Register </a:t>
            </a:r>
            <a:r>
              <a:rPr lang="ko-KR" altLang="en-US" dirty="0">
                <a:latin typeface="+mn-ea"/>
              </a:rPr>
              <a:t>등 </a:t>
            </a:r>
            <a:r>
              <a:rPr lang="en-US" altLang="ko-KR" dirty="0">
                <a:latin typeface="+mn-ea"/>
              </a:rPr>
              <a:t>Sequential Circuit</a:t>
            </a:r>
            <a:r>
              <a:rPr lang="ko-KR" altLang="en-US" dirty="0">
                <a:latin typeface="+mn-ea"/>
              </a:rPr>
              <a:t>의 구성요소들을 제공한다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6B01F3-DC02-4DD2-BA6F-824A7D9D2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05" y="1397237"/>
            <a:ext cx="6624206" cy="38604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384F8A-6306-413E-AB26-A73B1EC52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186" y="1475510"/>
            <a:ext cx="2417123" cy="35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9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3140183" y="104553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FPGA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모듈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0315E4-D72B-437C-A1AB-4E47EB779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1" y="936913"/>
            <a:ext cx="3905250" cy="2705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3F78AC-A502-4FA6-87CD-0E1B8F64C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14" y="3432180"/>
            <a:ext cx="2790825" cy="304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6472EC-D8AF-492B-B670-52628B057FA1}"/>
              </a:ext>
            </a:extLst>
          </p:cNvPr>
          <p:cNvSpPr/>
          <p:nvPr/>
        </p:nvSpPr>
        <p:spPr>
          <a:xfrm>
            <a:off x="4058516" y="936913"/>
            <a:ext cx="4572000" cy="5868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Text LCD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ko-KR" sz="1400" dirty="0"/>
              <a:t>16 X 2</a:t>
            </a:r>
            <a:r>
              <a:rPr lang="ko-KR" altLang="en-US" sz="1400" dirty="0"/>
              <a:t>의 문자 및 기호를 </a:t>
            </a:r>
            <a:r>
              <a:rPr lang="en-US" altLang="ko-KR" sz="1400" dirty="0"/>
              <a:t>display</a:t>
            </a:r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/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Full Color LED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en-US" altLang="ko-KR" sz="1400" dirty="0"/>
              <a:t>RGB Full Color LED</a:t>
            </a:r>
            <a:r>
              <a:rPr lang="ko-KR" altLang="en-US" sz="1400" dirty="0"/>
              <a:t> 사용</a:t>
            </a:r>
            <a:endParaRPr lang="ko-KR" altLang="en-US" sz="1400" dirty="0">
              <a:cs typeface="Arial" pitchFamily="34" charset="0"/>
            </a:endParaRPr>
          </a:p>
          <a:p>
            <a:pPr marL="628650" lvl="1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/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 err="1"/>
              <a:t>고휘도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LED</a:t>
            </a:r>
          </a:p>
          <a:p>
            <a:pPr lvl="1">
              <a:lnSpc>
                <a:spcPct val="80000"/>
              </a:lnSpc>
              <a:defRPr/>
            </a:pPr>
            <a:r>
              <a:rPr lang="ko-KR" altLang="en-US" sz="1400" dirty="0"/>
              <a:t>붉은색의 </a:t>
            </a:r>
            <a:r>
              <a:rPr lang="en-US" altLang="ko-KR" sz="1400" dirty="0"/>
              <a:t>5</a:t>
            </a:r>
            <a:r>
              <a:rPr lang="en-US" altLang="ko-KR" sz="1400" dirty="0">
                <a:latin typeface="Arial" pitchFamily="34" charset="0"/>
              </a:rPr>
              <a:t>Ø</a:t>
            </a:r>
            <a:r>
              <a:rPr lang="en-US" altLang="ko-KR" sz="1400" dirty="0"/>
              <a:t> LED </a:t>
            </a:r>
            <a:r>
              <a:rPr lang="ko-KR" altLang="en-US" sz="1400" dirty="0"/>
              <a:t>사용</a:t>
            </a:r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/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7-Segment</a:t>
            </a:r>
          </a:p>
          <a:p>
            <a:pPr lvl="1">
              <a:lnSpc>
                <a:spcPct val="80000"/>
              </a:lnSpc>
              <a:defRPr/>
            </a:pPr>
            <a:r>
              <a:rPr lang="ko-KR" altLang="en-US" sz="1400" dirty="0"/>
              <a:t>단독 방식의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en-US" altLang="ko-KR" sz="1400" dirty="0"/>
              <a:t>Segment</a:t>
            </a:r>
            <a:r>
              <a:rPr lang="ko-KR" altLang="en-US" sz="1400" dirty="0"/>
              <a:t>와 스캐닝 방식의 </a:t>
            </a:r>
            <a:r>
              <a:rPr lang="en-US" altLang="ko-KR" sz="1400" dirty="0"/>
              <a:t>8</a:t>
            </a:r>
            <a:r>
              <a:rPr lang="ko-KR" altLang="en-US" sz="1400" dirty="0"/>
              <a:t>개의 </a:t>
            </a:r>
            <a:r>
              <a:rPr lang="en-US" altLang="ko-KR" sz="1400" dirty="0"/>
              <a:t>Segment</a:t>
            </a:r>
          </a:p>
          <a:p>
            <a:pPr marL="628650" lvl="1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dirty="0"/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Button Switch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ko-KR" sz="1400" dirty="0"/>
              <a:t>12</a:t>
            </a:r>
            <a:r>
              <a:rPr lang="ko-KR" altLang="en-US" sz="1400" dirty="0"/>
              <a:t>개의 버튼 스위치로 구성</a:t>
            </a:r>
            <a:endParaRPr lang="en-US" altLang="ko-KR" sz="1400" dirty="0"/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Dip Switch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ko-KR" sz="1400" dirty="0"/>
              <a:t>8</a:t>
            </a:r>
            <a:r>
              <a:rPr lang="ko-KR" altLang="en-US" sz="1400" dirty="0"/>
              <a:t>개의 버스 스위치를 사용하여 스위치 입력</a:t>
            </a:r>
            <a:endParaRPr lang="en-US" altLang="ko-KR" sz="14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UART</a:t>
            </a:r>
          </a:p>
          <a:p>
            <a:pPr lvl="1">
              <a:defRPr/>
            </a:pPr>
            <a:r>
              <a:rPr lang="en-US" altLang="ko-KR" sz="1400" dirty="0"/>
              <a:t>RS-232 port</a:t>
            </a:r>
            <a:r>
              <a:rPr lang="ko-KR" altLang="en-US" sz="1400" dirty="0"/>
              <a:t>를 통해 </a:t>
            </a:r>
            <a:r>
              <a:rPr lang="en-US" altLang="ko-KR" sz="1400" dirty="0"/>
              <a:t>PC</a:t>
            </a:r>
            <a:r>
              <a:rPr lang="ko-KR" altLang="en-US" sz="1400" dirty="0"/>
              <a:t>와의 데이터 통신 실험</a:t>
            </a:r>
            <a:endParaRPr lang="en-US" altLang="ko-KR" sz="14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USB to Serial</a:t>
            </a:r>
          </a:p>
          <a:p>
            <a:pPr lvl="1">
              <a:defRPr/>
            </a:pPr>
            <a:r>
              <a:rPr lang="en-US" altLang="ko-KR" sz="1400" dirty="0"/>
              <a:t>USB port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PC</a:t>
            </a:r>
            <a:r>
              <a:rPr lang="ko-KR" altLang="en-US" sz="1400" dirty="0"/>
              <a:t>와의 통신 장치</a:t>
            </a:r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Servo Motor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ko-KR" sz="1400" dirty="0"/>
              <a:t>PWM</a:t>
            </a:r>
            <a:r>
              <a:rPr lang="ko-KR" altLang="en-US" sz="1400" dirty="0"/>
              <a:t>신호를 이용하여 제어하는 모터</a:t>
            </a:r>
            <a:endParaRPr lang="en-US" altLang="ko-KR" sz="1400" dirty="0"/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Step Motor</a:t>
            </a:r>
          </a:p>
          <a:p>
            <a:pPr lvl="1">
              <a:lnSpc>
                <a:spcPct val="80000"/>
              </a:lnSpc>
              <a:defRPr/>
            </a:pPr>
            <a:r>
              <a:rPr lang="ko-KR" altLang="en-US" sz="1400" dirty="0"/>
              <a:t>데이터를 전달해 주면 일정한 각만큼 이동하는 모터</a:t>
            </a:r>
            <a:endParaRPr lang="en-US" altLang="ko-KR" sz="1400" dirty="0"/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Piezo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ko-KR" sz="1400" dirty="0"/>
              <a:t>FPGA </a:t>
            </a:r>
            <a:r>
              <a:rPr lang="ko-KR" altLang="en-US" sz="1400" dirty="0"/>
              <a:t>를 이용한 멜로디 출력 장치</a:t>
            </a:r>
            <a:endParaRPr lang="en-US" altLang="ko-KR" sz="1400" dirty="0"/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 err="1"/>
              <a:t>BreadBoard</a:t>
            </a:r>
            <a:endParaRPr lang="en-US" altLang="ko-KR" sz="1400" b="1" dirty="0"/>
          </a:p>
          <a:p>
            <a:pPr lvl="1">
              <a:lnSpc>
                <a:spcPct val="80000"/>
              </a:lnSpc>
              <a:defRPr/>
            </a:pPr>
            <a:r>
              <a:rPr lang="en-US" altLang="ko-KR" sz="1400" dirty="0"/>
              <a:t>TTL</a:t>
            </a:r>
            <a:r>
              <a:rPr lang="ko-KR" altLang="en-US" sz="1400" dirty="0"/>
              <a:t>등의 실험을 위한 장치</a:t>
            </a:r>
            <a:r>
              <a:rPr lang="en-US" altLang="ko-KR" sz="1400" dirty="0"/>
              <a:t>.</a:t>
            </a:r>
          </a:p>
          <a:p>
            <a:pPr lvl="1">
              <a:lnSpc>
                <a:spcPct val="80000"/>
              </a:lnSpc>
              <a:defRPr/>
            </a:pPr>
            <a:endParaRPr lang="en-US" altLang="ko-KR" sz="14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/>
              <a:t>ADC, DAC, SRAM, EEPROM, EXT </a:t>
            </a:r>
            <a:r>
              <a:rPr lang="ko-KR" altLang="en-US" sz="1400" dirty="0"/>
              <a:t>등 </a:t>
            </a:r>
            <a:r>
              <a:rPr lang="en-US" altLang="ko-KR" sz="1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47211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1F1AA-2881-4838-99C4-3956DB2C4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216" y="1692459"/>
            <a:ext cx="6381318" cy="478772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7ADE1-4DF3-4068-A2A5-BF805F78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그림은 </a:t>
            </a:r>
            <a:r>
              <a:rPr lang="en-US" altLang="ko-KR" dirty="0"/>
              <a:t>ALTERA FPGA </a:t>
            </a:r>
            <a:r>
              <a:rPr lang="ko-KR" altLang="en-US" dirty="0"/>
              <a:t>디바이스에 프로그래밍 할 때 사용하는 </a:t>
            </a:r>
            <a:r>
              <a:rPr lang="en-US" altLang="ko-KR" dirty="0"/>
              <a:t>USB Blaster</a:t>
            </a:r>
            <a:r>
              <a:rPr lang="ko-KR" altLang="en-US" dirty="0"/>
              <a:t>와 </a:t>
            </a:r>
            <a:r>
              <a:rPr lang="en-US" altLang="ko-KR" dirty="0"/>
              <a:t>USB </a:t>
            </a:r>
            <a:r>
              <a:rPr lang="ko-KR" altLang="en-US" dirty="0"/>
              <a:t>케이블이다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79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D9478-484C-4581-8F18-B36B11B4A23F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4EB99B-8FA9-4F58-9CD1-C0469783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" y="598488"/>
            <a:ext cx="5090622" cy="19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AF24B-8F75-42E5-B244-52D37784B9F6}"/>
              </a:ext>
            </a:extLst>
          </p:cNvPr>
          <p:cNvSpPr txBox="1"/>
          <p:nvPr/>
        </p:nvSpPr>
        <p:spPr>
          <a:xfrm>
            <a:off x="-2049138" y="82354"/>
            <a:ext cx="9107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8C0029"/>
              </a:buClr>
              <a:buSzPct val="90000"/>
            </a:pPr>
            <a:r>
              <a:rPr lang="en-US" altLang="ko-KR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USB-BLASTER </a:t>
            </a:r>
            <a:r>
              <a:rPr lang="ko-KR" alt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설치 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7ADE1-4DF3-4068-A2A5-BF805F78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그림과 같이 </a:t>
            </a:r>
            <a:r>
              <a:rPr lang="en-US" altLang="ko-KR" dirty="0"/>
              <a:t>USB Blaster</a:t>
            </a:r>
            <a:r>
              <a:rPr lang="ko-KR" altLang="en-US" dirty="0"/>
              <a:t>에 </a:t>
            </a:r>
            <a:r>
              <a:rPr lang="en-US" altLang="ko-KR" dirty="0"/>
              <a:t>USB Cable</a:t>
            </a:r>
            <a:r>
              <a:rPr lang="ko-KR" altLang="en-US" dirty="0"/>
              <a:t>의 한 쪽 끝을 연결하고</a:t>
            </a:r>
            <a:r>
              <a:rPr lang="en-US" altLang="ko-KR" dirty="0"/>
              <a:t>, </a:t>
            </a:r>
            <a:r>
              <a:rPr lang="ko-KR" altLang="en-US" dirty="0"/>
              <a:t>반대쪽 끝은 </a:t>
            </a:r>
            <a:r>
              <a:rPr lang="en-US" altLang="ko-KR" dirty="0"/>
              <a:t>PC USB </a:t>
            </a:r>
            <a:r>
              <a:rPr lang="ko-KR" altLang="en-US" dirty="0"/>
              <a:t>포트에 연결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1864BC-4773-4883-9BB6-D2F22F33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57" y="1811084"/>
            <a:ext cx="6576580" cy="44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7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13242</TotalTime>
  <Words>1331</Words>
  <Application>Microsoft Office PowerPoint</Application>
  <PresentationFormat>화면 슬라이드 쇼(4:3)</PresentationFormat>
  <Paragraphs>411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굴림</vt:lpstr>
      <vt:lpstr>나눔고딕</vt:lpstr>
      <vt:lpstr>맑은 고딕</vt:lpstr>
      <vt:lpstr>한컴바탕</vt:lpstr>
      <vt:lpstr>Arial</vt:lpstr>
      <vt:lpstr>Calibri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swshon</dc:creator>
  <cp:lastModifiedBy>lee sang</cp:lastModifiedBy>
  <cp:revision>681</cp:revision>
  <cp:lastPrinted>2018-01-15T02:31:40Z</cp:lastPrinted>
  <dcterms:created xsi:type="dcterms:W3CDTF">2016-04-18T06:35:28Z</dcterms:created>
  <dcterms:modified xsi:type="dcterms:W3CDTF">2018-09-13T04:26:50Z</dcterms:modified>
</cp:coreProperties>
</file>